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tags/tag3.xml" ContentType="application/vnd.openxmlformats-officedocument.presentationml.tags+xml"/>
  <Override PartName="/ppt/notesSlides/notesSlide34.xml" ContentType="application/vnd.openxmlformats-officedocument.presentationml.notesSlide+xml"/>
  <Override PartName="/ppt/tags/tag4.xml" ContentType="application/vnd.openxmlformats-officedocument.presentationml.tags+xml"/>
  <Override PartName="/ppt/notesSlides/notesSlide35.xml" ContentType="application/vnd.openxmlformats-officedocument.presentationml.notesSlide+xml"/>
  <Override PartName="/ppt/tags/tag5.xml" ContentType="application/vnd.openxmlformats-officedocument.presentationml.tags+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4">
  <p:sldMasterIdLst>
    <p:sldMasterId id="2147483648" r:id="rId1"/>
  </p:sldMasterIdLst>
  <p:notesMasterIdLst>
    <p:notesMasterId r:id="rId52"/>
  </p:notesMasterIdLst>
  <p:sldIdLst>
    <p:sldId id="256" r:id="rId2"/>
    <p:sldId id="257" r:id="rId3"/>
    <p:sldId id="313" r:id="rId4"/>
    <p:sldId id="266" r:id="rId5"/>
    <p:sldId id="269" r:id="rId6"/>
    <p:sldId id="258" r:id="rId7"/>
    <p:sldId id="311" r:id="rId8"/>
    <p:sldId id="305" r:id="rId9"/>
    <p:sldId id="265" r:id="rId10"/>
    <p:sldId id="308" r:id="rId11"/>
    <p:sldId id="300" r:id="rId12"/>
    <p:sldId id="309" r:id="rId13"/>
    <p:sldId id="302" r:id="rId14"/>
    <p:sldId id="314" r:id="rId15"/>
    <p:sldId id="310" r:id="rId16"/>
    <p:sldId id="271" r:id="rId17"/>
    <p:sldId id="307" r:id="rId18"/>
    <p:sldId id="264" r:id="rId19"/>
    <p:sldId id="278" r:id="rId20"/>
    <p:sldId id="288" r:id="rId21"/>
    <p:sldId id="306" r:id="rId22"/>
    <p:sldId id="275" r:id="rId23"/>
    <p:sldId id="312" r:id="rId24"/>
    <p:sldId id="283" r:id="rId25"/>
    <p:sldId id="296" r:id="rId26"/>
    <p:sldId id="289" r:id="rId27"/>
    <p:sldId id="315" r:id="rId28"/>
    <p:sldId id="316" r:id="rId29"/>
    <p:sldId id="290" r:id="rId30"/>
    <p:sldId id="293" r:id="rId31"/>
    <p:sldId id="317" r:id="rId32"/>
    <p:sldId id="318" r:id="rId33"/>
    <p:sldId id="261" r:id="rId34"/>
    <p:sldId id="320" r:id="rId35"/>
    <p:sldId id="263" r:id="rId36"/>
    <p:sldId id="319" r:id="rId37"/>
    <p:sldId id="321" r:id="rId38"/>
    <p:sldId id="323" r:id="rId39"/>
    <p:sldId id="322" r:id="rId40"/>
    <p:sldId id="259" r:id="rId41"/>
    <p:sldId id="285" r:id="rId42"/>
    <p:sldId id="273" r:id="rId43"/>
    <p:sldId id="304" r:id="rId44"/>
    <p:sldId id="303" r:id="rId45"/>
    <p:sldId id="324" r:id="rId46"/>
    <p:sldId id="325" r:id="rId47"/>
    <p:sldId id="326" r:id="rId48"/>
    <p:sldId id="281" r:id="rId49"/>
    <p:sldId id="299" r:id="rId50"/>
    <p:sldId id="287" r:id="rId51"/>
  </p:sldIdLst>
  <p:sldSz cx="12190413" cy="6858000"/>
  <p:notesSz cx="6858000" cy="9144000"/>
  <p:embeddedFontLst>
    <p:embeddedFont>
      <p:font typeface="华文黑体" panose="02010600030101010101" charset="-122"/>
      <p:regular r:id="rId53"/>
    </p:embeddedFont>
    <p:embeddedFont>
      <p:font typeface="微软雅黑 Light" panose="020B0502040204020203" pitchFamily="34" charset="-122"/>
      <p:regular r:id="rId54"/>
    </p:embeddedFont>
    <p:embeddedFont>
      <p:font typeface="Calibri" panose="020F0502020204030204" pitchFamily="34" charset="0"/>
      <p:regular r:id="rId55"/>
      <p:bold r:id="rId56"/>
      <p:italic r:id="rId57"/>
      <p:boldItalic r:id="rId58"/>
    </p:embeddedFont>
    <p:embeddedFont>
      <p:font typeface="Arial Unicode MS" panose="020B0604020202020204" pitchFamily="34" charset="-122"/>
      <p:regular r:id="rId59"/>
    </p:embeddedFont>
    <p:embeddedFont>
      <p:font typeface="华文细黑" panose="02010600040101010101" pitchFamily="2" charset="-122"/>
      <p:regular r:id="rId6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A7FF"/>
    <a:srgbClr val="000000"/>
    <a:srgbClr val="FD77F3"/>
    <a:srgbClr val="5A61EC"/>
    <a:srgbClr val="2A4DFE"/>
    <a:srgbClr val="B00071"/>
    <a:srgbClr val="FF09A7"/>
    <a:srgbClr val="E60094"/>
    <a:srgbClr val="5874FE"/>
    <a:srgbClr val="151A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8" autoAdjust="0"/>
    <p:restoredTop sz="94800" autoAdjust="0"/>
  </p:normalViewPr>
  <p:slideViewPr>
    <p:cSldViewPr>
      <p:cViewPr varScale="1">
        <p:scale>
          <a:sx n="53" d="100"/>
          <a:sy n="53" d="100"/>
        </p:scale>
        <p:origin x="62" y="68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B87BC-4C54-42F0-80F3-8F4558E7F9CF}" type="datetimeFigureOut">
              <a:rPr lang="zh-CN" altLang="en-US" smtClean="0"/>
              <a:pPr/>
              <a:t>2018/12/28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D155A8-87E7-42D9-9123-DE11223425F8}" type="slidenum">
              <a:rPr lang="zh-CN" altLang="en-US" smtClean="0"/>
              <a:pPr/>
              <a:t>‹#›</a:t>
            </a:fld>
            <a:endParaRPr lang="zh-CN" altLang="en-US"/>
          </a:p>
        </p:txBody>
      </p:sp>
    </p:spTree>
    <p:extLst>
      <p:ext uri="{BB962C8B-B14F-4D97-AF65-F5344CB8AC3E}">
        <p14:creationId xmlns:p14="http://schemas.microsoft.com/office/powerpoint/2010/main" val="380734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a:t>
            </a:fld>
            <a:endParaRPr lang="zh-CN" altLang="en-US"/>
          </a:p>
        </p:txBody>
      </p:sp>
    </p:spTree>
    <p:extLst>
      <p:ext uri="{BB962C8B-B14F-4D97-AF65-F5344CB8AC3E}">
        <p14:creationId xmlns:p14="http://schemas.microsoft.com/office/powerpoint/2010/main" val="122545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12</a:t>
            </a:fld>
            <a:endParaRPr lang="zh-CN" altLang="en-US"/>
          </a:p>
        </p:txBody>
      </p:sp>
    </p:spTree>
    <p:extLst>
      <p:ext uri="{BB962C8B-B14F-4D97-AF65-F5344CB8AC3E}">
        <p14:creationId xmlns:p14="http://schemas.microsoft.com/office/powerpoint/2010/main" val="903275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15</a:t>
            </a:fld>
            <a:endParaRPr lang="zh-CN" altLang="en-US"/>
          </a:p>
        </p:txBody>
      </p:sp>
    </p:spTree>
    <p:extLst>
      <p:ext uri="{BB962C8B-B14F-4D97-AF65-F5344CB8AC3E}">
        <p14:creationId xmlns:p14="http://schemas.microsoft.com/office/powerpoint/2010/main" val="3110698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16</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17</a:t>
            </a:fld>
            <a:endParaRPr lang="zh-CN" altLang="en-US"/>
          </a:p>
        </p:txBody>
      </p:sp>
    </p:spTree>
    <p:extLst>
      <p:ext uri="{BB962C8B-B14F-4D97-AF65-F5344CB8AC3E}">
        <p14:creationId xmlns:p14="http://schemas.microsoft.com/office/powerpoint/2010/main" val="3298908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18</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19</a:t>
            </a:fld>
            <a:endParaRPr lang="zh-CN" altLang="en-US"/>
          </a:p>
        </p:txBody>
      </p:sp>
    </p:spTree>
    <p:extLst>
      <p:ext uri="{BB962C8B-B14F-4D97-AF65-F5344CB8AC3E}">
        <p14:creationId xmlns:p14="http://schemas.microsoft.com/office/powerpoint/2010/main" val="36486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a:t>
            </a:fld>
            <a:endParaRPr lang="zh-CN" altLang="en-US"/>
          </a:p>
        </p:txBody>
      </p:sp>
    </p:spTree>
    <p:extLst>
      <p:ext uri="{BB962C8B-B14F-4D97-AF65-F5344CB8AC3E}">
        <p14:creationId xmlns:p14="http://schemas.microsoft.com/office/powerpoint/2010/main" val="1006655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949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22</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23</a:t>
            </a:fld>
            <a:endParaRPr lang="zh-CN" altLang="en-US"/>
          </a:p>
        </p:txBody>
      </p:sp>
    </p:spTree>
    <p:extLst>
      <p:ext uri="{BB962C8B-B14F-4D97-AF65-F5344CB8AC3E}">
        <p14:creationId xmlns:p14="http://schemas.microsoft.com/office/powerpoint/2010/main" val="3229159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24</a:t>
            </a:fld>
            <a:endParaRPr lang="zh-CN" altLang="en-US"/>
          </a:p>
        </p:txBody>
      </p:sp>
    </p:spTree>
    <p:extLst>
      <p:ext uri="{BB962C8B-B14F-4D97-AF65-F5344CB8AC3E}">
        <p14:creationId xmlns:p14="http://schemas.microsoft.com/office/powerpoint/2010/main" val="491993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25</a:t>
            </a:fld>
            <a:endParaRPr lang="zh-CN" altLang="en-US"/>
          </a:p>
        </p:txBody>
      </p:sp>
    </p:spTree>
    <p:extLst>
      <p:ext uri="{BB962C8B-B14F-4D97-AF65-F5344CB8AC3E}">
        <p14:creationId xmlns:p14="http://schemas.microsoft.com/office/powerpoint/2010/main" val="699258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800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33</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35</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3</a:t>
            </a:fld>
            <a:endParaRPr lang="zh-CN" altLang="en-US"/>
          </a:p>
        </p:txBody>
      </p:sp>
    </p:spTree>
    <p:extLst>
      <p:ext uri="{BB962C8B-B14F-4D97-AF65-F5344CB8AC3E}">
        <p14:creationId xmlns:p14="http://schemas.microsoft.com/office/powerpoint/2010/main" val="3096780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40</a:t>
            </a:fld>
            <a:endParaRPr lang="zh-CN" altLang="en-US"/>
          </a:p>
        </p:txBody>
      </p:sp>
    </p:spTree>
    <p:extLst>
      <p:ext uri="{BB962C8B-B14F-4D97-AF65-F5344CB8AC3E}">
        <p14:creationId xmlns:p14="http://schemas.microsoft.com/office/powerpoint/2010/main" val="2940632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41</a:t>
            </a:fld>
            <a:endParaRPr lang="zh-CN" altLang="en-US"/>
          </a:p>
        </p:txBody>
      </p:sp>
    </p:spTree>
    <p:extLst>
      <p:ext uri="{BB962C8B-B14F-4D97-AF65-F5344CB8AC3E}">
        <p14:creationId xmlns:p14="http://schemas.microsoft.com/office/powerpoint/2010/main" val="1004820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42</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43</a:t>
            </a:fld>
            <a:endParaRPr lang="zh-CN" altLang="en-US"/>
          </a:p>
        </p:txBody>
      </p:sp>
    </p:spTree>
    <p:extLst>
      <p:ext uri="{BB962C8B-B14F-4D97-AF65-F5344CB8AC3E}">
        <p14:creationId xmlns:p14="http://schemas.microsoft.com/office/powerpoint/2010/main" val="2163359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44</a:t>
            </a:fld>
            <a:endParaRPr lang="zh-CN" altLang="en-US"/>
          </a:p>
        </p:txBody>
      </p:sp>
    </p:spTree>
    <p:extLst>
      <p:ext uri="{BB962C8B-B14F-4D97-AF65-F5344CB8AC3E}">
        <p14:creationId xmlns:p14="http://schemas.microsoft.com/office/powerpoint/2010/main" val="3770354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16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231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48</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50</a:t>
            </a:fld>
            <a:endParaRPr lang="zh-CN" altLang="en-US"/>
          </a:p>
        </p:txBody>
      </p:sp>
    </p:spTree>
    <p:extLst>
      <p:ext uri="{BB962C8B-B14F-4D97-AF65-F5344CB8AC3E}">
        <p14:creationId xmlns:p14="http://schemas.microsoft.com/office/powerpoint/2010/main" val="109977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4</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5</a:t>
            </a:fld>
            <a:endParaRPr lang="zh-CN" altLang="en-US"/>
          </a:p>
        </p:txBody>
      </p:sp>
    </p:spTree>
    <p:extLst>
      <p:ext uri="{BB962C8B-B14F-4D97-AF65-F5344CB8AC3E}">
        <p14:creationId xmlns:p14="http://schemas.microsoft.com/office/powerpoint/2010/main" val="1129461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6</a:t>
            </a:fld>
            <a:endParaRPr lang="zh-CN" altLang="en-US"/>
          </a:p>
        </p:txBody>
      </p:sp>
    </p:spTree>
    <p:extLst>
      <p:ext uri="{BB962C8B-B14F-4D97-AF65-F5344CB8AC3E}">
        <p14:creationId xmlns:p14="http://schemas.microsoft.com/office/powerpoint/2010/main" val="263242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8</a:t>
            </a:fld>
            <a:endParaRPr lang="zh-CN" altLang="en-US"/>
          </a:p>
        </p:txBody>
      </p:sp>
    </p:spTree>
    <p:extLst>
      <p:ext uri="{BB962C8B-B14F-4D97-AF65-F5344CB8AC3E}">
        <p14:creationId xmlns:p14="http://schemas.microsoft.com/office/powerpoint/2010/main" val="1223375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pPr/>
              <a:t>9</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artisticBlur radius="5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artisticBlur radius="5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0413" cy="1124744"/>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00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2018/12/28</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hyperlink" Target="https://www.cnblogs.com/ywqu/archive/2009/12/22/1629426.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02718" y="1248285"/>
            <a:ext cx="8568952" cy="2160240"/>
            <a:chOff x="1934669" y="1344394"/>
            <a:chExt cx="10081119" cy="2160240"/>
          </a:xfrm>
        </p:grpSpPr>
        <p:sp>
          <p:nvSpPr>
            <p:cNvPr id="3" name="圆角矩形 2"/>
            <p:cNvSpPr/>
            <p:nvPr/>
          </p:nvSpPr>
          <p:spPr>
            <a:xfrm>
              <a:off x="1934669" y="1344394"/>
              <a:ext cx="10081119" cy="2160240"/>
            </a:xfrm>
            <a:prstGeom prst="roundRect">
              <a:avLst/>
            </a:prstGeom>
            <a:solidFill>
              <a:schemeClr val="bg1"/>
            </a:solidFill>
            <a:ln>
              <a:noFill/>
            </a:ln>
            <a:effectLst>
              <a:outerShdw blurRad="3175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758565" y="1344394"/>
              <a:ext cx="8364281" cy="1938992"/>
            </a:xfrm>
            <a:prstGeom prst="rect">
              <a:avLst/>
            </a:prstGeom>
            <a:noFill/>
          </p:spPr>
          <p:txBody>
            <a:bodyPr wrap="none" rtlCol="0">
              <a:spAutoFit/>
            </a:bodyPr>
            <a:lstStyle/>
            <a:p>
              <a:pPr algn="ctr"/>
              <a:r>
                <a:rPr lang="en-US" altLang="zh-CN" sz="6000" b="1"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UML</a:t>
              </a:r>
              <a:r>
                <a:rPr lang="zh-CN" altLang="en-US" sz="6000" b="1"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基础</a:t>
              </a:r>
              <a:r>
                <a:rPr lang="en-US" altLang="zh-CN" sz="6000" b="1"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Ⅳ</a:t>
              </a:r>
            </a:p>
            <a:p>
              <a:pPr algn="ctr"/>
              <a:r>
                <a:rPr lang="zh-CN" altLang="en-US" sz="6000" b="1"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综合应用和问题解答</a:t>
              </a:r>
            </a:p>
          </p:txBody>
        </p:sp>
      </p:grpSp>
      <p:sp>
        <p:nvSpPr>
          <p:cNvPr id="13" name="矩形 12"/>
          <p:cNvSpPr/>
          <p:nvPr/>
        </p:nvSpPr>
        <p:spPr>
          <a:xfrm>
            <a:off x="2009546" y="4090266"/>
            <a:ext cx="1853412" cy="504057"/>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FFFF"/>
                </a:solidFill>
                <a:latin typeface="HelveticaNeueLT Pro 35 Th" pitchFamily="34" charset="0"/>
                <a:ea typeface="华文细黑" pitchFamily="2" charset="-122"/>
              </a:rPr>
              <a:t>导师：杨枨</a:t>
            </a:r>
          </a:p>
        </p:txBody>
      </p:sp>
      <p:sp>
        <p:nvSpPr>
          <p:cNvPr id="19" name="矩形 18"/>
          <p:cNvSpPr/>
          <p:nvPr/>
        </p:nvSpPr>
        <p:spPr>
          <a:xfrm>
            <a:off x="4150197" y="4090266"/>
            <a:ext cx="3962546" cy="850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HelveticaNeueLT Pro 35 Th" pitchFamily="34" charset="0"/>
                <a:ea typeface="华文细黑" pitchFamily="2" charset="-122"/>
              </a:rPr>
              <a:t>答辩人：</a:t>
            </a:r>
            <a:r>
              <a:rPr lang="en-US" altLang="zh-CN" sz="1600" dirty="0">
                <a:solidFill>
                  <a:schemeClr val="tx1"/>
                </a:solidFill>
                <a:latin typeface="HelveticaNeueLT Pro 35 Th" pitchFamily="34" charset="0"/>
                <a:ea typeface="华文细黑" pitchFamily="2" charset="-122"/>
              </a:rPr>
              <a:t>G02</a:t>
            </a:r>
            <a:r>
              <a:rPr lang="zh-CN" altLang="en-US" sz="1600" dirty="0">
                <a:solidFill>
                  <a:schemeClr val="tx1"/>
                </a:solidFill>
                <a:latin typeface="HelveticaNeueLT Pro 35 Th" pitchFamily="34" charset="0"/>
                <a:ea typeface="华文细黑" pitchFamily="2" charset="-122"/>
              </a:rPr>
              <a:t>小组</a:t>
            </a:r>
            <a:endParaRPr lang="en-US" altLang="zh-CN" sz="1600" dirty="0">
              <a:solidFill>
                <a:schemeClr val="tx1"/>
              </a:solidFill>
              <a:latin typeface="HelveticaNeueLT Pro 35 Th" pitchFamily="34" charset="0"/>
              <a:ea typeface="华文细黑" pitchFamily="2" charset="-122"/>
            </a:endParaRPr>
          </a:p>
          <a:p>
            <a:pPr algn="ctr"/>
            <a:r>
              <a:rPr lang="zh-CN" altLang="en-US" sz="1600" dirty="0">
                <a:solidFill>
                  <a:schemeClr val="tx1"/>
                </a:solidFill>
                <a:latin typeface="HelveticaNeueLT Pro 35 Th" pitchFamily="34" charset="0"/>
                <a:ea typeface="华文细黑" pitchFamily="2" charset="-122"/>
              </a:rPr>
              <a:t>小组成员：刘雨霏、刘晓倩、胡方正、张光程（组长）、杨智麟</a:t>
            </a:r>
          </a:p>
        </p:txBody>
      </p:sp>
      <p:sp>
        <p:nvSpPr>
          <p:cNvPr id="21" name="矩形 20"/>
          <p:cNvSpPr/>
          <p:nvPr/>
        </p:nvSpPr>
        <p:spPr>
          <a:xfrm>
            <a:off x="8327454" y="4090267"/>
            <a:ext cx="1853412" cy="504056"/>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HelveticaNeueLT Pro 35 Th" pitchFamily="34" charset="0"/>
                <a:ea typeface="华文细黑" pitchFamily="2" charset="-122"/>
              </a:rPr>
              <a:t>答辩时间：</a:t>
            </a:r>
            <a:r>
              <a:rPr lang="en-US" altLang="zh-CN" sz="1600" dirty="0">
                <a:solidFill>
                  <a:schemeClr val="bg1"/>
                </a:solidFill>
                <a:latin typeface="HelveticaNeueLT Pro 35 Th" pitchFamily="34" charset="0"/>
                <a:ea typeface="华文细黑" pitchFamily="2" charset="-122"/>
              </a:rPr>
              <a:t>2018.12.26</a:t>
            </a:r>
            <a:endParaRPr lang="zh-CN" altLang="en-US" sz="1600" dirty="0">
              <a:solidFill>
                <a:schemeClr val="bg1"/>
              </a:solidFill>
              <a:latin typeface="HelveticaNeueLT Pro 35 Th" pitchFamily="34" charset="0"/>
              <a:ea typeface="华文细黑" pitchFamily="2" charset="-122"/>
            </a:endParaRPr>
          </a:p>
        </p:txBody>
      </p:sp>
    </p:spTree>
    <p:extLst>
      <p:ext uri="{BB962C8B-B14F-4D97-AF65-F5344CB8AC3E}">
        <p14:creationId xmlns:p14="http://schemas.microsoft.com/office/powerpoint/2010/main" val="32001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
        <p:nvSpPr>
          <p:cNvPr id="12" name="TextBox 8">
            <a:extLst>
              <a:ext uri="{FF2B5EF4-FFF2-40B4-BE49-F238E27FC236}">
                <a16:creationId xmlns:a16="http://schemas.microsoft.com/office/drawing/2014/main" id="{D3B650EA-2981-4B43-924B-009D03272325}"/>
              </a:ext>
            </a:extLst>
          </p:cNvPr>
          <p:cNvSpPr txBox="1"/>
          <p:nvPr/>
        </p:nvSpPr>
        <p:spPr>
          <a:xfrm>
            <a:off x="496417" y="1554514"/>
            <a:ext cx="5544616" cy="4370427"/>
          </a:xfrm>
          <a:prstGeom prst="rect">
            <a:avLst/>
          </a:prstGeom>
          <a:noFill/>
        </p:spPr>
        <p:txBody>
          <a:bodyPr wrap="square" rtlCol="0">
            <a:spAutoFit/>
          </a:bodyPr>
          <a:lstStyle/>
          <a:p>
            <a:br>
              <a:rPr lang="zh-CN" altLang="en-US" sz="1400" dirty="0">
                <a:solidFill>
                  <a:schemeClr val="bg1"/>
                </a:solidFill>
              </a:rPr>
            </a:br>
            <a:r>
              <a:rPr lang="en-US" altLang="zh-CN" sz="2400" dirty="0">
                <a:solidFill>
                  <a:schemeClr val="bg1"/>
                </a:solidFill>
              </a:rPr>
              <a:t>Rose 2002</a:t>
            </a:r>
            <a:r>
              <a:rPr lang="zh-CN" altLang="en-US" sz="2400" dirty="0">
                <a:solidFill>
                  <a:schemeClr val="bg1"/>
                </a:solidFill>
              </a:rPr>
              <a:t>功能上可以完成</a:t>
            </a:r>
            <a:r>
              <a:rPr lang="en-US" altLang="zh-CN" sz="2400" dirty="0">
                <a:solidFill>
                  <a:schemeClr val="bg1"/>
                </a:solidFill>
              </a:rPr>
              <a:t>UML</a:t>
            </a:r>
            <a:r>
              <a:rPr lang="zh-CN" altLang="en-US" sz="2400" dirty="0">
                <a:solidFill>
                  <a:schemeClr val="bg1"/>
                </a:solidFill>
              </a:rPr>
              <a:t>的</a:t>
            </a:r>
            <a:r>
              <a:rPr lang="en-US" altLang="zh-CN" sz="2400" b="1" dirty="0">
                <a:solidFill>
                  <a:srgbClr val="FFC000"/>
                </a:solidFill>
              </a:rPr>
              <a:t>9</a:t>
            </a:r>
            <a:r>
              <a:rPr lang="zh-CN" altLang="en-US" sz="2400" b="1" dirty="0">
                <a:solidFill>
                  <a:srgbClr val="FFC000"/>
                </a:solidFill>
              </a:rPr>
              <a:t>种标准建模</a:t>
            </a:r>
            <a:r>
              <a:rPr lang="zh-CN" altLang="en-US" sz="2400" dirty="0">
                <a:solidFill>
                  <a:schemeClr val="bg1"/>
                </a:solidFill>
              </a:rPr>
              <a:t>，即静态建模（用例图类图对象图组件图配置图）和动态建模（合作图序列图状态转移图活动图</a:t>
            </a:r>
            <a:endParaRPr lang="en-US" altLang="zh-CN" sz="2400" dirty="0">
              <a:solidFill>
                <a:schemeClr val="bg1"/>
              </a:solidFill>
            </a:endParaRPr>
          </a:p>
          <a:p>
            <a:r>
              <a:rPr lang="zh-CN" altLang="en-US" sz="2400" dirty="0">
                <a:solidFill>
                  <a:schemeClr val="bg1"/>
                </a:solidFill>
              </a:rPr>
              <a:t>常用</a:t>
            </a:r>
            <a:r>
              <a:rPr lang="en-US" altLang="zh-CN" sz="2400" dirty="0">
                <a:solidFill>
                  <a:schemeClr val="bg1"/>
                </a:solidFill>
              </a:rPr>
              <a:t>UML</a:t>
            </a:r>
            <a:r>
              <a:rPr lang="zh-CN" altLang="en-US" sz="2400" dirty="0">
                <a:solidFill>
                  <a:schemeClr val="bg1"/>
                </a:solidFill>
              </a:rPr>
              <a:t>建模工具</a:t>
            </a:r>
            <a:r>
              <a:rPr lang="en-US" altLang="zh-CN" sz="2400" dirty="0">
                <a:solidFill>
                  <a:schemeClr val="bg1"/>
                </a:solidFill>
              </a:rPr>
              <a:t>Rose</a:t>
            </a:r>
            <a:r>
              <a:rPr lang="zh-CN" altLang="en-US" sz="2400" dirty="0">
                <a:solidFill>
                  <a:schemeClr val="bg1"/>
                </a:solidFill>
              </a:rPr>
              <a:t>具有</a:t>
            </a:r>
            <a:r>
              <a:rPr lang="zh-CN" altLang="en-US" sz="2400" b="1" dirty="0">
                <a:solidFill>
                  <a:srgbClr val="FFC000"/>
                </a:solidFill>
              </a:rPr>
              <a:t>强大的正向和逆向工程能力</a:t>
            </a:r>
            <a:r>
              <a:rPr lang="zh-CN" altLang="en-US" sz="2400" dirty="0">
                <a:solidFill>
                  <a:schemeClr val="bg1"/>
                </a:solidFill>
              </a:rPr>
              <a:t>。正向工程这里指的是由设计产生代码，逆向工程指由代码归纳出设计。通过逆向工程</a:t>
            </a:r>
            <a:r>
              <a:rPr lang="en-US" altLang="zh-CN" sz="2400" dirty="0">
                <a:solidFill>
                  <a:schemeClr val="bg1"/>
                </a:solidFill>
              </a:rPr>
              <a:t>Rose</a:t>
            </a:r>
            <a:r>
              <a:rPr lang="zh-CN" altLang="en-US" sz="2400" dirty="0">
                <a:solidFill>
                  <a:schemeClr val="bg1"/>
                </a:solidFill>
              </a:rPr>
              <a:t>可以对历史系统作出分析，然后进行改进，再通过正向工程产生新系统的代码，这样的设计方式我们称之为再工程。</a:t>
            </a:r>
            <a:endParaRPr lang="zh-CN" altLang="en-US" sz="2400" dirty="0">
              <a:solidFill>
                <a:schemeClr val="bg1"/>
              </a:solidFill>
              <a:latin typeface="华文细黑" pitchFamily="2" charset="-122"/>
              <a:ea typeface="华文细黑" pitchFamily="2" charset="-122"/>
              <a:cs typeface="华文黑体" pitchFamily="2" charset="-122"/>
            </a:endParaRPr>
          </a:p>
        </p:txBody>
      </p:sp>
      <p:pic>
        <p:nvPicPr>
          <p:cNvPr id="2" name="图片 1">
            <a:extLst>
              <a:ext uri="{FF2B5EF4-FFF2-40B4-BE49-F238E27FC236}">
                <a16:creationId xmlns:a16="http://schemas.microsoft.com/office/drawing/2014/main" id="{879B536E-3A0E-454B-8948-C420D8078713}"/>
              </a:ext>
            </a:extLst>
          </p:cNvPr>
          <p:cNvPicPr>
            <a:picLocks noChangeAspect="1"/>
          </p:cNvPicPr>
          <p:nvPr/>
        </p:nvPicPr>
        <p:blipFill>
          <a:blip r:embed="rId3"/>
          <a:stretch>
            <a:fillRect/>
          </a:stretch>
        </p:blipFill>
        <p:spPr>
          <a:xfrm>
            <a:off x="6455246" y="1772816"/>
            <a:ext cx="5238750" cy="3933825"/>
          </a:xfrm>
          <a:prstGeom prst="rect">
            <a:avLst/>
          </a:prstGeom>
        </p:spPr>
      </p:pic>
    </p:spTree>
    <p:extLst>
      <p:ext uri="{BB962C8B-B14F-4D97-AF65-F5344CB8AC3E}">
        <p14:creationId xmlns:p14="http://schemas.microsoft.com/office/powerpoint/2010/main" val="383106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
        <p:nvSpPr>
          <p:cNvPr id="12" name="TextBox 8">
            <a:extLst>
              <a:ext uri="{FF2B5EF4-FFF2-40B4-BE49-F238E27FC236}">
                <a16:creationId xmlns:a16="http://schemas.microsoft.com/office/drawing/2014/main" id="{D3B650EA-2981-4B43-924B-009D03272325}"/>
              </a:ext>
            </a:extLst>
          </p:cNvPr>
          <p:cNvSpPr txBox="1"/>
          <p:nvPr/>
        </p:nvSpPr>
        <p:spPr>
          <a:xfrm>
            <a:off x="947226" y="1088152"/>
            <a:ext cx="10295960" cy="5509200"/>
          </a:xfrm>
          <a:prstGeom prst="rect">
            <a:avLst/>
          </a:prstGeom>
          <a:noFill/>
        </p:spPr>
        <p:txBody>
          <a:bodyPr wrap="square" rtlCol="0">
            <a:spAutoFit/>
          </a:bodyPr>
          <a:lstStyle/>
          <a:p>
            <a:r>
              <a:rPr lang="en-US" altLang="zh-CN" sz="3600" b="1" dirty="0" err="1">
                <a:solidFill>
                  <a:schemeClr val="bg1"/>
                </a:solidFill>
              </a:rPr>
              <a:t>PowerDesigner</a:t>
            </a:r>
            <a:br>
              <a:rPr lang="zh-CN" altLang="en-US" sz="2000" dirty="0"/>
            </a:br>
            <a:r>
              <a:rPr lang="en-US" altLang="zh-CN" sz="2400" dirty="0">
                <a:solidFill>
                  <a:schemeClr val="bg1"/>
                </a:solidFill>
              </a:rPr>
              <a:t>Power Designer </a:t>
            </a:r>
            <a:r>
              <a:rPr lang="zh-CN" altLang="en-US" sz="2400" dirty="0">
                <a:solidFill>
                  <a:schemeClr val="bg1"/>
                </a:solidFill>
              </a:rPr>
              <a:t>是</a:t>
            </a:r>
            <a:r>
              <a:rPr lang="en-US" altLang="zh-CN" sz="2400" dirty="0">
                <a:solidFill>
                  <a:schemeClr val="bg1"/>
                </a:solidFill>
              </a:rPr>
              <a:t>Sybase</a:t>
            </a:r>
            <a:r>
              <a:rPr lang="zh-CN" altLang="en-US" sz="2400" dirty="0">
                <a:solidFill>
                  <a:schemeClr val="bg1"/>
                </a:solidFill>
              </a:rPr>
              <a:t>公司的</a:t>
            </a:r>
            <a:r>
              <a:rPr lang="en-US" altLang="zh-CN" sz="2400" dirty="0">
                <a:solidFill>
                  <a:schemeClr val="bg1"/>
                </a:solidFill>
              </a:rPr>
              <a:t>CASE</a:t>
            </a:r>
            <a:r>
              <a:rPr lang="zh-CN" altLang="en-US" sz="2400" dirty="0">
                <a:solidFill>
                  <a:schemeClr val="bg1"/>
                </a:solidFill>
              </a:rPr>
              <a:t>工具集，使用它可以方便地对管理信息系统进行分析设计，他几乎包括了</a:t>
            </a:r>
            <a:r>
              <a:rPr lang="zh-CN" altLang="en-US" sz="2400" b="1" dirty="0">
                <a:solidFill>
                  <a:srgbClr val="FFC000"/>
                </a:solidFill>
              </a:rPr>
              <a:t>数据库模型设计的全过程</a:t>
            </a:r>
            <a:r>
              <a:rPr lang="zh-CN" altLang="en-US" sz="2400" dirty="0">
                <a:solidFill>
                  <a:schemeClr val="bg1"/>
                </a:solidFill>
              </a:rPr>
              <a:t>。利用</a:t>
            </a:r>
            <a:r>
              <a:rPr lang="en-US" altLang="zh-CN" sz="2400" dirty="0">
                <a:solidFill>
                  <a:schemeClr val="bg1"/>
                </a:solidFill>
              </a:rPr>
              <a:t>Power Designer</a:t>
            </a:r>
            <a:r>
              <a:rPr lang="zh-CN" altLang="en-US" sz="2400" dirty="0">
                <a:solidFill>
                  <a:schemeClr val="bg1"/>
                </a:solidFill>
              </a:rPr>
              <a:t>可以制作数据流程图、概念数据模型、物理数据模型，还可以为数据仓库制作结构模型，也能对团队设计模型进行控制。他可以与许多流行的软件开发工具，例如</a:t>
            </a:r>
            <a:r>
              <a:rPr lang="en-US" altLang="zh-CN" sz="2400" dirty="0">
                <a:solidFill>
                  <a:schemeClr val="bg1"/>
                </a:solidFill>
              </a:rPr>
              <a:t>PowerBuilder</a:t>
            </a:r>
            <a:r>
              <a:rPr lang="zh-CN" altLang="en-US" sz="2400" dirty="0">
                <a:solidFill>
                  <a:schemeClr val="bg1"/>
                </a:solidFill>
              </a:rPr>
              <a:t>、</a:t>
            </a:r>
            <a:r>
              <a:rPr lang="en-US" altLang="zh-CN" sz="2400" dirty="0">
                <a:solidFill>
                  <a:schemeClr val="bg1"/>
                </a:solidFill>
              </a:rPr>
              <a:t>Delphi</a:t>
            </a:r>
            <a:r>
              <a:rPr lang="zh-CN" altLang="en-US" sz="2400" dirty="0">
                <a:solidFill>
                  <a:schemeClr val="bg1"/>
                </a:solidFill>
              </a:rPr>
              <a:t>、</a:t>
            </a:r>
            <a:r>
              <a:rPr lang="en-US" altLang="zh-CN" sz="2400" dirty="0">
                <a:solidFill>
                  <a:schemeClr val="bg1"/>
                </a:solidFill>
              </a:rPr>
              <a:t>VB</a:t>
            </a:r>
            <a:r>
              <a:rPr lang="zh-CN" altLang="en-US" sz="2400" dirty="0">
                <a:solidFill>
                  <a:schemeClr val="bg1"/>
                </a:solidFill>
              </a:rPr>
              <a:t>等相配合使缩短开发时间和使系统设计更优化。</a:t>
            </a:r>
            <a:br>
              <a:rPr lang="zh-CN" altLang="en-US" sz="2400" dirty="0">
                <a:solidFill>
                  <a:schemeClr val="bg1"/>
                </a:solidFill>
              </a:rPr>
            </a:br>
            <a:r>
              <a:rPr lang="en-US" altLang="zh-CN" sz="2400" dirty="0">
                <a:solidFill>
                  <a:schemeClr val="bg1"/>
                </a:solidFill>
              </a:rPr>
              <a:t>Power Designer</a:t>
            </a:r>
            <a:r>
              <a:rPr lang="zh-CN" altLang="en-US" sz="2400" dirty="0">
                <a:solidFill>
                  <a:schemeClr val="bg1"/>
                </a:solidFill>
              </a:rPr>
              <a:t>是能进行</a:t>
            </a:r>
            <a:r>
              <a:rPr lang="zh-CN" altLang="en-US" sz="2400" b="1" dirty="0">
                <a:solidFill>
                  <a:srgbClr val="FFC000"/>
                </a:solidFill>
              </a:rPr>
              <a:t>数据库设计</a:t>
            </a:r>
            <a:r>
              <a:rPr lang="zh-CN" altLang="en-US" sz="2400" dirty="0">
                <a:solidFill>
                  <a:schemeClr val="bg1"/>
                </a:solidFill>
              </a:rPr>
              <a:t>的强大的软件，是一款开发人员常用的数据库建模工具。使用它可以分别从</a:t>
            </a:r>
            <a:r>
              <a:rPr lang="zh-CN" altLang="en-US" sz="2400" b="1" dirty="0">
                <a:solidFill>
                  <a:srgbClr val="FFC000"/>
                </a:solidFill>
              </a:rPr>
              <a:t>概念数据模型</a:t>
            </a:r>
            <a:r>
              <a:rPr lang="en-US" altLang="zh-CN" sz="2400" b="1" dirty="0">
                <a:solidFill>
                  <a:srgbClr val="FFC000"/>
                </a:solidFill>
              </a:rPr>
              <a:t>(Conceptual Data Model)</a:t>
            </a:r>
            <a:r>
              <a:rPr lang="zh-CN" altLang="en-US" sz="2400" b="1" dirty="0">
                <a:solidFill>
                  <a:srgbClr val="FFC000"/>
                </a:solidFill>
              </a:rPr>
              <a:t>和物理数据模型</a:t>
            </a:r>
            <a:r>
              <a:rPr lang="en-US" altLang="zh-CN" sz="2400" b="1" dirty="0">
                <a:solidFill>
                  <a:srgbClr val="FFC000"/>
                </a:solidFill>
              </a:rPr>
              <a:t>(Physical Data Model)</a:t>
            </a:r>
            <a:r>
              <a:rPr lang="zh-CN" altLang="en-US" sz="2400" b="1" dirty="0">
                <a:solidFill>
                  <a:srgbClr val="FFC000"/>
                </a:solidFill>
              </a:rPr>
              <a:t>两个层次对</a:t>
            </a:r>
            <a:r>
              <a:rPr lang="zh-CN" altLang="en-US" sz="2400" dirty="0">
                <a:solidFill>
                  <a:schemeClr val="bg1"/>
                </a:solidFill>
              </a:rPr>
              <a:t>数据库进行设计。在这里，概念数据模型描述的是独立于数据库管理系统</a:t>
            </a:r>
            <a:r>
              <a:rPr lang="en-US" altLang="zh-CN" sz="2400" dirty="0">
                <a:solidFill>
                  <a:schemeClr val="bg1"/>
                </a:solidFill>
              </a:rPr>
              <a:t>(DBMS)</a:t>
            </a:r>
            <a:r>
              <a:rPr lang="zh-CN" altLang="en-US" sz="2400" dirty="0">
                <a:solidFill>
                  <a:schemeClr val="bg1"/>
                </a:solidFill>
              </a:rPr>
              <a:t>的实体定义和实体关系定义；物理数据模型是在概念数据模型的基础上针对目标数据库管理系统的具体化。</a:t>
            </a:r>
            <a:br>
              <a:rPr lang="zh-CN" altLang="en-US" sz="2400" dirty="0">
                <a:solidFill>
                  <a:schemeClr val="bg1"/>
                </a:solidFill>
              </a:rPr>
            </a:br>
            <a:r>
              <a:rPr lang="en-US" altLang="zh-CN" sz="2400" b="1" dirty="0" err="1">
                <a:solidFill>
                  <a:srgbClr val="FFC000"/>
                </a:solidFill>
              </a:rPr>
              <a:t>PowerDesigner</a:t>
            </a:r>
            <a:r>
              <a:rPr lang="en-US" altLang="zh-CN" sz="2400" b="1" dirty="0">
                <a:solidFill>
                  <a:srgbClr val="FFC000"/>
                </a:solidFill>
              </a:rPr>
              <a:t> 6.0</a:t>
            </a:r>
            <a:r>
              <a:rPr lang="zh-CN" altLang="en-US" sz="2400" b="1" dirty="0">
                <a:solidFill>
                  <a:srgbClr val="FFC000"/>
                </a:solidFill>
              </a:rPr>
              <a:t>支持数据流图，</a:t>
            </a:r>
            <a:r>
              <a:rPr lang="en-US" altLang="zh-CN" sz="2400" b="1" dirty="0">
                <a:solidFill>
                  <a:srgbClr val="FFC000"/>
                </a:solidFill>
              </a:rPr>
              <a:t>8.0</a:t>
            </a:r>
            <a:r>
              <a:rPr lang="zh-CN" altLang="en-US" sz="2400" b="1" dirty="0">
                <a:solidFill>
                  <a:srgbClr val="FFC000"/>
                </a:solidFill>
              </a:rPr>
              <a:t>支持</a:t>
            </a:r>
            <a:r>
              <a:rPr lang="en-US" altLang="zh-CN" sz="2400" b="1" dirty="0">
                <a:solidFill>
                  <a:srgbClr val="FFC000"/>
                </a:solidFill>
              </a:rPr>
              <a:t>UML</a:t>
            </a:r>
            <a:r>
              <a:rPr lang="zh-CN" altLang="en-US" sz="2400" b="1" dirty="0">
                <a:solidFill>
                  <a:srgbClr val="FFC000"/>
                </a:solidFill>
              </a:rPr>
              <a:t> </a:t>
            </a:r>
            <a:r>
              <a:rPr lang="en-US" altLang="zh-CN" sz="2400" b="1" dirty="0" err="1">
                <a:solidFill>
                  <a:srgbClr val="FFC000"/>
                </a:solidFill>
              </a:rPr>
              <a:t>UseCase</a:t>
            </a:r>
            <a:r>
              <a:rPr lang="en-US" altLang="zh-CN" sz="2400" b="1" dirty="0">
                <a:solidFill>
                  <a:srgbClr val="FFC000"/>
                </a:solidFill>
              </a:rPr>
              <a:t>/sequence/class</a:t>
            </a:r>
            <a:r>
              <a:rPr lang="zh-CN" altLang="en-US" sz="2400" b="1" dirty="0">
                <a:solidFill>
                  <a:srgbClr val="FFC000"/>
                </a:solidFill>
              </a:rPr>
              <a:t>视图</a:t>
            </a:r>
            <a:r>
              <a:rPr lang="zh-CN" altLang="en-US" sz="2800" dirty="0">
                <a:solidFill>
                  <a:schemeClr val="bg1"/>
                </a:solidFill>
              </a:rPr>
              <a:t>。</a:t>
            </a:r>
            <a:endParaRPr lang="zh-CN" altLang="en-US" sz="2800" dirty="0">
              <a:solidFill>
                <a:schemeClr val="bg1"/>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138899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pic>
        <p:nvPicPr>
          <p:cNvPr id="2" name="图片 1">
            <a:extLst>
              <a:ext uri="{FF2B5EF4-FFF2-40B4-BE49-F238E27FC236}">
                <a16:creationId xmlns:a16="http://schemas.microsoft.com/office/drawing/2014/main" id="{0D043DAE-288E-44F0-9F20-91D60C14A577}"/>
              </a:ext>
            </a:extLst>
          </p:cNvPr>
          <p:cNvPicPr>
            <a:picLocks noChangeAspect="1"/>
          </p:cNvPicPr>
          <p:nvPr/>
        </p:nvPicPr>
        <p:blipFill>
          <a:blip r:embed="rId3"/>
          <a:stretch>
            <a:fillRect/>
          </a:stretch>
        </p:blipFill>
        <p:spPr>
          <a:xfrm>
            <a:off x="2350790" y="973881"/>
            <a:ext cx="7488832" cy="5616625"/>
          </a:xfrm>
          <a:prstGeom prst="rect">
            <a:avLst/>
          </a:prstGeom>
        </p:spPr>
      </p:pic>
    </p:spTree>
    <p:extLst>
      <p:ext uri="{BB962C8B-B14F-4D97-AF65-F5344CB8AC3E}">
        <p14:creationId xmlns:p14="http://schemas.microsoft.com/office/powerpoint/2010/main" val="336104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9" name="TextBox 8"/>
          <p:cNvSpPr txBox="1"/>
          <p:nvPr/>
        </p:nvSpPr>
        <p:spPr>
          <a:xfrm>
            <a:off x="1198662" y="2132856"/>
            <a:ext cx="9480230" cy="2123658"/>
          </a:xfrm>
          <a:prstGeom prst="rect">
            <a:avLst/>
          </a:prstGeom>
          <a:noFill/>
        </p:spPr>
        <p:txBody>
          <a:bodyPr wrap="square" rtlCol="0">
            <a:spAutoFit/>
          </a:bodyPr>
          <a:lstStyle/>
          <a:p>
            <a:r>
              <a:rPr lang="en-US" altLang="zh-CN" sz="3600" b="1" dirty="0" err="1">
                <a:solidFill>
                  <a:schemeClr val="bg1"/>
                </a:solidFill>
              </a:rPr>
              <a:t>StarUML</a:t>
            </a:r>
            <a:br>
              <a:rPr lang="zh-CN" altLang="en-US" sz="2800" dirty="0">
                <a:solidFill>
                  <a:schemeClr val="bg1"/>
                </a:solidFill>
              </a:rPr>
            </a:br>
            <a:r>
              <a:rPr lang="en-US" altLang="zh-CN" sz="2400" dirty="0" err="1">
                <a:solidFill>
                  <a:schemeClr val="bg1"/>
                </a:solidFill>
              </a:rPr>
              <a:t>StarUML</a:t>
            </a:r>
            <a:r>
              <a:rPr lang="en-US" altLang="zh-CN" sz="2400" dirty="0">
                <a:solidFill>
                  <a:schemeClr val="bg1"/>
                </a:solidFill>
              </a:rPr>
              <a:t>(</a:t>
            </a:r>
            <a:r>
              <a:rPr lang="zh-CN" altLang="en-US" sz="2400" dirty="0">
                <a:solidFill>
                  <a:schemeClr val="bg1"/>
                </a:solidFill>
              </a:rPr>
              <a:t>简称</a:t>
            </a:r>
            <a:r>
              <a:rPr lang="en-US" altLang="zh-CN" sz="2400" dirty="0">
                <a:solidFill>
                  <a:schemeClr val="bg1"/>
                </a:solidFill>
              </a:rPr>
              <a:t>SU)</a:t>
            </a:r>
            <a:r>
              <a:rPr lang="zh-CN" altLang="en-US" sz="2400" dirty="0">
                <a:solidFill>
                  <a:schemeClr val="bg1"/>
                </a:solidFill>
              </a:rPr>
              <a:t>，是一种创建</a:t>
            </a:r>
            <a:r>
              <a:rPr lang="en-US" altLang="zh-CN" sz="2400" dirty="0">
                <a:solidFill>
                  <a:schemeClr val="bg1"/>
                </a:solidFill>
              </a:rPr>
              <a:t>UML</a:t>
            </a:r>
            <a:r>
              <a:rPr lang="zh-CN" altLang="en-US" sz="2400" dirty="0">
                <a:solidFill>
                  <a:schemeClr val="bg1"/>
                </a:solidFill>
              </a:rPr>
              <a:t>类图，是一种生成类图和其他类型的统一建模语言</a:t>
            </a:r>
            <a:r>
              <a:rPr lang="en-US" altLang="zh-CN" sz="2400" dirty="0">
                <a:solidFill>
                  <a:schemeClr val="bg1"/>
                </a:solidFill>
              </a:rPr>
              <a:t>(UML)</a:t>
            </a:r>
            <a:r>
              <a:rPr lang="zh-CN" altLang="en-US" sz="2400" dirty="0">
                <a:solidFill>
                  <a:schemeClr val="bg1"/>
                </a:solidFill>
              </a:rPr>
              <a:t>图表的工具。</a:t>
            </a:r>
            <a:r>
              <a:rPr lang="en-US" altLang="zh-CN" sz="2400" dirty="0" err="1">
                <a:solidFill>
                  <a:schemeClr val="bg1"/>
                </a:solidFill>
              </a:rPr>
              <a:t>StarUML</a:t>
            </a:r>
            <a:r>
              <a:rPr lang="zh-CN" altLang="en-US" sz="2400" dirty="0">
                <a:solidFill>
                  <a:schemeClr val="bg1"/>
                </a:solidFill>
              </a:rPr>
              <a:t>是一个</a:t>
            </a:r>
            <a:r>
              <a:rPr lang="zh-CN" altLang="en-US" sz="2400" b="1" dirty="0">
                <a:solidFill>
                  <a:srgbClr val="FFC000"/>
                </a:solidFill>
              </a:rPr>
              <a:t>开源项目</a:t>
            </a:r>
            <a:r>
              <a:rPr lang="zh-CN" altLang="en-US" sz="2400" dirty="0">
                <a:solidFill>
                  <a:schemeClr val="bg1"/>
                </a:solidFill>
              </a:rPr>
              <a:t>之一，发展快、灵活、可扩展性强。唯一不足之处，</a:t>
            </a:r>
            <a:r>
              <a:rPr lang="zh-CN" altLang="en-US" sz="2400" b="1" dirty="0">
                <a:solidFill>
                  <a:srgbClr val="FFC000"/>
                </a:solidFill>
              </a:rPr>
              <a:t>在反向工程时，只能生成类图，不能生成类之间的关系</a:t>
            </a:r>
            <a:r>
              <a:rPr lang="zh-CN" altLang="en-US" sz="2400" dirty="0">
                <a:solidFill>
                  <a:schemeClr val="bg1"/>
                </a:solidFill>
              </a:rPr>
              <a:t>。</a:t>
            </a:r>
            <a:endParaRPr lang="zh-CN" altLang="en-US" sz="2400" dirty="0">
              <a:solidFill>
                <a:schemeClr val="bg1"/>
              </a:solidFill>
              <a:latin typeface="华文细黑" pitchFamily="2" charset="-122"/>
              <a:ea typeface="华文细黑" pitchFamily="2" charset="-122"/>
              <a:cs typeface="华文黑体" pitchFamily="2" charset="-122"/>
            </a:endParaRP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Tree>
    <p:extLst>
      <p:ext uri="{BB962C8B-B14F-4D97-AF65-F5344CB8AC3E}">
        <p14:creationId xmlns:p14="http://schemas.microsoft.com/office/powerpoint/2010/main" val="426312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pic>
        <p:nvPicPr>
          <p:cNvPr id="2" name="图片 1">
            <a:extLst>
              <a:ext uri="{FF2B5EF4-FFF2-40B4-BE49-F238E27FC236}">
                <a16:creationId xmlns:a16="http://schemas.microsoft.com/office/drawing/2014/main" id="{B0A2C8B6-2ED4-40E6-A787-3F15DBDD891D}"/>
              </a:ext>
            </a:extLst>
          </p:cNvPr>
          <p:cNvPicPr>
            <a:picLocks noChangeAspect="1"/>
          </p:cNvPicPr>
          <p:nvPr/>
        </p:nvPicPr>
        <p:blipFill>
          <a:blip r:embed="rId3"/>
          <a:stretch>
            <a:fillRect/>
          </a:stretch>
        </p:blipFill>
        <p:spPr>
          <a:xfrm>
            <a:off x="1054646" y="1412776"/>
            <a:ext cx="9721080" cy="4896544"/>
          </a:xfrm>
          <a:prstGeom prst="rect">
            <a:avLst/>
          </a:prstGeom>
        </p:spPr>
      </p:pic>
    </p:spTree>
    <p:extLst>
      <p:ext uri="{BB962C8B-B14F-4D97-AF65-F5344CB8AC3E}">
        <p14:creationId xmlns:p14="http://schemas.microsoft.com/office/powerpoint/2010/main" val="65740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
        <p:nvSpPr>
          <p:cNvPr id="12" name="TextBox 8">
            <a:extLst>
              <a:ext uri="{FF2B5EF4-FFF2-40B4-BE49-F238E27FC236}">
                <a16:creationId xmlns:a16="http://schemas.microsoft.com/office/drawing/2014/main" id="{D3B650EA-2981-4B43-924B-009D03272325}"/>
              </a:ext>
            </a:extLst>
          </p:cNvPr>
          <p:cNvSpPr txBox="1"/>
          <p:nvPr/>
        </p:nvSpPr>
        <p:spPr>
          <a:xfrm>
            <a:off x="982638" y="2176661"/>
            <a:ext cx="4896544" cy="3262432"/>
          </a:xfrm>
          <a:prstGeom prst="rect">
            <a:avLst/>
          </a:prstGeom>
          <a:noFill/>
        </p:spPr>
        <p:txBody>
          <a:bodyPr wrap="square" rtlCol="0">
            <a:spAutoFit/>
          </a:bodyPr>
          <a:lstStyle/>
          <a:p>
            <a:r>
              <a:rPr lang="zh-CN" altLang="en-US" sz="2400" dirty="0">
                <a:solidFill>
                  <a:schemeClr val="bg1"/>
                </a:solidFill>
              </a:rPr>
              <a:t>能够把图形直接复制或者内嵌到</a:t>
            </a:r>
            <a:r>
              <a:rPr lang="en-US" altLang="zh-CN" sz="2400" dirty="0">
                <a:solidFill>
                  <a:schemeClr val="bg1"/>
                </a:solidFill>
              </a:rPr>
              <a:t>WORD</a:t>
            </a:r>
            <a:r>
              <a:rPr lang="zh-CN" altLang="en-US" sz="2400" dirty="0">
                <a:solidFill>
                  <a:schemeClr val="bg1"/>
                </a:solidFill>
              </a:rPr>
              <a:t>的文档中。但是对于代码的生成</a:t>
            </a:r>
            <a:r>
              <a:rPr lang="zh-CN" altLang="en-US" sz="2400" b="1" dirty="0">
                <a:solidFill>
                  <a:srgbClr val="FFC000"/>
                </a:solidFill>
              </a:rPr>
              <a:t>更多是支持微软的产品如</a:t>
            </a:r>
            <a:r>
              <a:rPr lang="en-US" altLang="zh-CN" sz="2400" b="1" dirty="0">
                <a:solidFill>
                  <a:srgbClr val="FFC000"/>
                </a:solidFill>
              </a:rPr>
              <a:t>VB</a:t>
            </a:r>
            <a:r>
              <a:rPr lang="zh-CN" altLang="en-US" sz="2400" b="1" dirty="0">
                <a:solidFill>
                  <a:srgbClr val="FFC000"/>
                </a:solidFill>
              </a:rPr>
              <a:t>，</a:t>
            </a:r>
            <a:r>
              <a:rPr lang="en-US" altLang="zh-CN" sz="2400" b="1" dirty="0">
                <a:solidFill>
                  <a:srgbClr val="FFC000"/>
                </a:solidFill>
              </a:rPr>
              <a:t>VC++</a:t>
            </a:r>
            <a:r>
              <a:rPr lang="zh-CN" altLang="en-US" sz="2400" b="1" dirty="0">
                <a:solidFill>
                  <a:srgbClr val="FFC000"/>
                </a:solidFill>
              </a:rPr>
              <a:t>，</a:t>
            </a:r>
            <a:r>
              <a:rPr lang="en-US" altLang="zh-CN" sz="2400" b="1" dirty="0">
                <a:solidFill>
                  <a:srgbClr val="FFC000"/>
                </a:solidFill>
              </a:rPr>
              <a:t>C#</a:t>
            </a:r>
            <a:r>
              <a:rPr lang="zh-CN" altLang="en-US" sz="2400" b="1" dirty="0">
                <a:solidFill>
                  <a:srgbClr val="FFC000"/>
                </a:solidFill>
              </a:rPr>
              <a:t>，</a:t>
            </a:r>
            <a:r>
              <a:rPr lang="en-US" altLang="zh-CN" sz="2400" b="1" dirty="0">
                <a:solidFill>
                  <a:srgbClr val="FFC000"/>
                </a:solidFill>
              </a:rPr>
              <a:t>MS SQL Server </a:t>
            </a:r>
            <a:r>
              <a:rPr lang="zh-CN" altLang="en-US" sz="2400" dirty="0">
                <a:solidFill>
                  <a:schemeClr val="bg1"/>
                </a:solidFill>
              </a:rPr>
              <a:t>等（这也是微软的传统），所以它可以说用于图形语义的描述比较方便，但是用于软件开发过程的</a:t>
            </a:r>
            <a:r>
              <a:rPr lang="zh-CN" altLang="en-US" sz="2400" b="1" dirty="0">
                <a:solidFill>
                  <a:srgbClr val="FFC000"/>
                </a:solidFill>
              </a:rPr>
              <a:t>迭代开发则有点牵强</a:t>
            </a:r>
            <a:r>
              <a:rPr lang="zh-CN" altLang="en-US" sz="2400" dirty="0">
                <a:solidFill>
                  <a:schemeClr val="bg1"/>
                </a:solidFill>
              </a:rPr>
              <a:t>。</a:t>
            </a:r>
            <a:endParaRPr lang="en-US" altLang="zh-CN" sz="2400" dirty="0">
              <a:solidFill>
                <a:schemeClr val="bg1"/>
              </a:solidFill>
            </a:endParaRPr>
          </a:p>
          <a:p>
            <a:endParaRPr lang="zh-CN" altLang="en-US" sz="1400" dirty="0">
              <a:solidFill>
                <a:schemeClr val="bg1"/>
              </a:solidFill>
              <a:latin typeface="华文细黑" pitchFamily="2" charset="-122"/>
              <a:ea typeface="华文细黑" pitchFamily="2" charset="-122"/>
              <a:cs typeface="华文黑体" pitchFamily="2" charset="-122"/>
            </a:endParaRPr>
          </a:p>
        </p:txBody>
      </p:sp>
      <p:pic>
        <p:nvPicPr>
          <p:cNvPr id="4" name="图片 3">
            <a:extLst>
              <a:ext uri="{FF2B5EF4-FFF2-40B4-BE49-F238E27FC236}">
                <a16:creationId xmlns:a16="http://schemas.microsoft.com/office/drawing/2014/main" id="{C1547B5A-043E-4EA9-826D-D8224447D0D0}"/>
              </a:ext>
            </a:extLst>
          </p:cNvPr>
          <p:cNvPicPr>
            <a:picLocks noChangeAspect="1"/>
          </p:cNvPicPr>
          <p:nvPr/>
        </p:nvPicPr>
        <p:blipFill>
          <a:blip r:embed="rId3"/>
          <a:stretch>
            <a:fillRect/>
          </a:stretch>
        </p:blipFill>
        <p:spPr>
          <a:xfrm>
            <a:off x="7319342" y="2209800"/>
            <a:ext cx="2438400" cy="2438400"/>
          </a:xfrm>
          <a:prstGeom prst="rect">
            <a:avLst/>
          </a:prstGeom>
        </p:spPr>
      </p:pic>
    </p:spTree>
    <p:extLst>
      <p:ext uri="{BB962C8B-B14F-4D97-AF65-F5344CB8AC3E}">
        <p14:creationId xmlns:p14="http://schemas.microsoft.com/office/powerpoint/2010/main" val="106253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9" name="矩形 8"/>
          <p:cNvSpPr/>
          <p:nvPr/>
        </p:nvSpPr>
        <p:spPr>
          <a:xfrm>
            <a:off x="982638" y="1147485"/>
            <a:ext cx="4104456" cy="536737"/>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a:t>Rational Rose </a:t>
            </a:r>
            <a:r>
              <a:rPr lang="zh-CN" altLang="en-US" sz="2000" b="1" dirty="0"/>
              <a:t>（</a:t>
            </a:r>
            <a:r>
              <a:rPr lang="en-US" altLang="zh-CN" sz="2000" b="1" dirty="0"/>
              <a:t>ROSE</a:t>
            </a:r>
            <a:r>
              <a:rPr lang="zh-CN" altLang="en-US" sz="2000" b="1" dirty="0"/>
              <a:t>）</a:t>
            </a:r>
            <a:endParaRPr lang="en-US" altLang="zh-CN" sz="2000" b="1" dirty="0"/>
          </a:p>
        </p:txBody>
      </p:sp>
      <p:sp>
        <p:nvSpPr>
          <p:cNvPr id="2" name="矩形 1"/>
          <p:cNvSpPr/>
          <p:nvPr/>
        </p:nvSpPr>
        <p:spPr>
          <a:xfrm>
            <a:off x="982638" y="1765353"/>
            <a:ext cx="10729192" cy="1200329"/>
          </a:xfrm>
          <a:prstGeom prst="rect">
            <a:avLst/>
          </a:prstGeom>
        </p:spPr>
        <p:txBody>
          <a:bodyPr wrap="square">
            <a:spAutoFit/>
          </a:bodyPr>
          <a:lstStyle/>
          <a:p>
            <a:r>
              <a:rPr lang="zh-CN" altLang="en-US" sz="2400" dirty="0">
                <a:solidFill>
                  <a:schemeClr val="bg1"/>
                </a:solidFill>
              </a:rPr>
              <a:t>像</a:t>
            </a:r>
            <a:r>
              <a:rPr lang="en-US" altLang="zh-CN" sz="2400" dirty="0">
                <a:solidFill>
                  <a:schemeClr val="bg1"/>
                </a:solidFill>
              </a:rPr>
              <a:t>IBM</a:t>
            </a:r>
            <a:r>
              <a:rPr lang="zh-CN" altLang="en-US" sz="2400" dirty="0">
                <a:solidFill>
                  <a:schemeClr val="bg1"/>
                </a:solidFill>
              </a:rPr>
              <a:t>一贯的风格中规中矩，属于</a:t>
            </a:r>
            <a:r>
              <a:rPr lang="en-US" altLang="zh-CN" sz="2400" dirty="0">
                <a:solidFill>
                  <a:schemeClr val="bg1"/>
                </a:solidFill>
              </a:rPr>
              <a:t>JAVA</a:t>
            </a:r>
            <a:r>
              <a:rPr lang="zh-CN" altLang="en-US" sz="2400" dirty="0">
                <a:solidFill>
                  <a:schemeClr val="bg1"/>
                </a:solidFill>
              </a:rPr>
              <a:t>理论学派的。主要对</a:t>
            </a:r>
            <a:r>
              <a:rPr lang="en-US" altLang="zh-CN" sz="2400" b="1" dirty="0">
                <a:solidFill>
                  <a:srgbClr val="FFC000"/>
                </a:solidFill>
              </a:rPr>
              <a:t>JAVA</a:t>
            </a:r>
            <a:r>
              <a:rPr lang="zh-CN" altLang="en-US" sz="2400" b="1" dirty="0">
                <a:solidFill>
                  <a:srgbClr val="FFC000"/>
                </a:solidFill>
              </a:rPr>
              <a:t>，</a:t>
            </a:r>
            <a:r>
              <a:rPr lang="en-US" altLang="zh-CN" sz="2400" b="1" dirty="0">
                <a:solidFill>
                  <a:srgbClr val="FFC000"/>
                </a:solidFill>
              </a:rPr>
              <a:t>C++</a:t>
            </a:r>
            <a:r>
              <a:rPr lang="zh-CN" altLang="en-US" sz="2400" dirty="0">
                <a:solidFill>
                  <a:schemeClr val="bg1"/>
                </a:solidFill>
              </a:rPr>
              <a:t>等系列支持较好，最佳的特色，比较通用，特别是</a:t>
            </a:r>
            <a:r>
              <a:rPr lang="zh-CN" altLang="en-US" sz="2400" b="1" dirty="0">
                <a:solidFill>
                  <a:srgbClr val="FFC000"/>
                </a:solidFill>
              </a:rPr>
              <a:t>用例图</a:t>
            </a:r>
            <a:r>
              <a:rPr lang="zh-CN" altLang="en-US" sz="2400" dirty="0">
                <a:solidFill>
                  <a:schemeClr val="bg1"/>
                </a:solidFill>
              </a:rPr>
              <a:t>等。缺点就是</a:t>
            </a:r>
            <a:r>
              <a:rPr lang="en-US" altLang="zh-CN" sz="2400" dirty="0">
                <a:solidFill>
                  <a:schemeClr val="bg1"/>
                </a:solidFill>
              </a:rPr>
              <a:t>IBM</a:t>
            </a:r>
            <a:r>
              <a:rPr lang="zh-CN" altLang="en-US" sz="2400" dirty="0">
                <a:solidFill>
                  <a:schemeClr val="bg1"/>
                </a:solidFill>
              </a:rPr>
              <a:t>浓重，</a:t>
            </a:r>
            <a:r>
              <a:rPr lang="en-US" altLang="zh-CN" sz="2400" dirty="0">
                <a:solidFill>
                  <a:schemeClr val="bg1"/>
                </a:solidFill>
              </a:rPr>
              <a:t>JAVA</a:t>
            </a:r>
            <a:r>
              <a:rPr lang="zh-CN" altLang="en-US" sz="2400" dirty="0">
                <a:solidFill>
                  <a:schemeClr val="bg1"/>
                </a:solidFill>
              </a:rPr>
              <a:t>系列最多，其他语言例如</a:t>
            </a:r>
            <a:r>
              <a:rPr lang="en-US" altLang="zh-CN" sz="2400" dirty="0">
                <a:solidFill>
                  <a:schemeClr val="bg1"/>
                </a:solidFill>
              </a:rPr>
              <a:t>C#</a:t>
            </a:r>
            <a:r>
              <a:rPr lang="zh-CN" altLang="en-US" sz="2400" dirty="0">
                <a:solidFill>
                  <a:schemeClr val="bg1"/>
                </a:solidFill>
              </a:rPr>
              <a:t>，</a:t>
            </a:r>
            <a:r>
              <a:rPr lang="en-US" altLang="zh-CN" sz="2400" dirty="0">
                <a:solidFill>
                  <a:schemeClr val="bg1"/>
                </a:solidFill>
              </a:rPr>
              <a:t>Visual Basic.net</a:t>
            </a:r>
            <a:r>
              <a:rPr lang="zh-CN" altLang="en-US" sz="2400" dirty="0">
                <a:solidFill>
                  <a:schemeClr val="bg1"/>
                </a:solidFill>
              </a:rPr>
              <a:t>、</a:t>
            </a:r>
            <a:r>
              <a:rPr lang="en-US" altLang="zh-CN" sz="2400" dirty="0">
                <a:solidFill>
                  <a:schemeClr val="bg1"/>
                </a:solidFill>
              </a:rPr>
              <a:t>Delphi</a:t>
            </a:r>
            <a:r>
              <a:rPr lang="zh-CN" altLang="en-US" sz="2400" dirty="0">
                <a:solidFill>
                  <a:schemeClr val="bg1"/>
                </a:solidFill>
              </a:rPr>
              <a:t>支持都较差。</a:t>
            </a:r>
          </a:p>
        </p:txBody>
      </p:sp>
      <p:sp>
        <p:nvSpPr>
          <p:cNvPr id="11" name="矩形 10"/>
          <p:cNvSpPr/>
          <p:nvPr/>
        </p:nvSpPr>
        <p:spPr>
          <a:xfrm>
            <a:off x="982638" y="3024002"/>
            <a:ext cx="4104456" cy="536737"/>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a:t>Microsoft Office Visio(VISIO)</a:t>
            </a:r>
          </a:p>
        </p:txBody>
      </p:sp>
      <p:sp>
        <p:nvSpPr>
          <p:cNvPr id="13" name="矩形 12"/>
          <p:cNvSpPr/>
          <p:nvPr/>
        </p:nvSpPr>
        <p:spPr>
          <a:xfrm>
            <a:off x="982638" y="3679590"/>
            <a:ext cx="10729192" cy="1200329"/>
          </a:xfrm>
          <a:prstGeom prst="rect">
            <a:avLst/>
          </a:prstGeom>
        </p:spPr>
        <p:txBody>
          <a:bodyPr wrap="square">
            <a:spAutoFit/>
          </a:bodyPr>
          <a:lstStyle/>
          <a:p>
            <a:r>
              <a:rPr lang="zh-CN" altLang="en-US" sz="2400" dirty="0">
                <a:solidFill>
                  <a:schemeClr val="bg1"/>
                </a:solidFill>
              </a:rPr>
              <a:t>对于</a:t>
            </a:r>
            <a:r>
              <a:rPr lang="zh-CN" altLang="en-US" sz="2400" b="1" dirty="0">
                <a:solidFill>
                  <a:srgbClr val="FFC000"/>
                </a:solidFill>
              </a:rPr>
              <a:t>流程图</a:t>
            </a:r>
            <a:r>
              <a:rPr lang="zh-CN" altLang="en-US" sz="2400" dirty="0">
                <a:solidFill>
                  <a:schemeClr val="bg1"/>
                </a:solidFill>
              </a:rPr>
              <a:t>、示意图等画图能力超强，</a:t>
            </a:r>
            <a:r>
              <a:rPr lang="en-US" altLang="zh-CN" sz="2400" dirty="0">
                <a:solidFill>
                  <a:schemeClr val="bg1"/>
                </a:solidFill>
              </a:rPr>
              <a:t>UML</a:t>
            </a:r>
            <a:r>
              <a:rPr lang="zh-CN" altLang="en-US" sz="2400" dirty="0">
                <a:solidFill>
                  <a:schemeClr val="bg1"/>
                </a:solidFill>
              </a:rPr>
              <a:t>和代码的支持方面只支持</a:t>
            </a:r>
            <a:r>
              <a:rPr lang="en-US" altLang="zh-CN" sz="2400" dirty="0">
                <a:solidFill>
                  <a:schemeClr val="bg1"/>
                </a:solidFill>
              </a:rPr>
              <a:t>VC++,VB</a:t>
            </a:r>
            <a:r>
              <a:rPr lang="zh-CN" altLang="en-US" sz="2400" dirty="0">
                <a:solidFill>
                  <a:schemeClr val="bg1"/>
                </a:solidFill>
              </a:rPr>
              <a:t>等其他也很差。画图好掌握是画图的必备工具。如果你是售前，更加适合。而且还可以画其他模型图，机械、过程、电路都行。</a:t>
            </a:r>
          </a:p>
        </p:txBody>
      </p:sp>
      <p:sp>
        <p:nvSpPr>
          <p:cNvPr id="15" name="矩形 14"/>
          <p:cNvSpPr/>
          <p:nvPr/>
        </p:nvSpPr>
        <p:spPr>
          <a:xfrm>
            <a:off x="982638" y="4879919"/>
            <a:ext cx="4104456" cy="536737"/>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err="1"/>
              <a:t>PowerDesigner</a:t>
            </a:r>
            <a:r>
              <a:rPr lang="en-US" altLang="zh-CN" sz="2000" b="1" dirty="0"/>
              <a:t>(PD)</a:t>
            </a:r>
          </a:p>
        </p:txBody>
      </p:sp>
      <p:sp>
        <p:nvSpPr>
          <p:cNvPr id="16" name="矩形 15"/>
          <p:cNvSpPr/>
          <p:nvPr/>
        </p:nvSpPr>
        <p:spPr>
          <a:xfrm>
            <a:off x="982638" y="5480083"/>
            <a:ext cx="10585176" cy="1200329"/>
          </a:xfrm>
          <a:prstGeom prst="rect">
            <a:avLst/>
          </a:prstGeom>
        </p:spPr>
        <p:txBody>
          <a:bodyPr wrap="square">
            <a:spAutoFit/>
          </a:bodyPr>
          <a:lstStyle/>
          <a:p>
            <a:r>
              <a:rPr lang="zh-CN" altLang="en-US" sz="2400" dirty="0">
                <a:solidFill>
                  <a:schemeClr val="bg1"/>
                </a:solidFill>
              </a:rPr>
              <a:t>对</a:t>
            </a:r>
            <a:r>
              <a:rPr lang="zh-CN" altLang="en-US" sz="2400" b="1" dirty="0">
                <a:solidFill>
                  <a:srgbClr val="FFC000"/>
                </a:solidFill>
              </a:rPr>
              <a:t>数据库</a:t>
            </a:r>
            <a:r>
              <a:rPr lang="zh-CN" altLang="en-US" sz="2400" dirty="0">
                <a:solidFill>
                  <a:schemeClr val="bg1"/>
                </a:solidFill>
              </a:rPr>
              <a:t>的支持超强，特别偏重于以数据库驱动的设计，导入导出都非常好，</a:t>
            </a:r>
            <a:r>
              <a:rPr lang="en-US" altLang="zh-CN" sz="2400" dirty="0">
                <a:solidFill>
                  <a:schemeClr val="bg1"/>
                </a:solidFill>
              </a:rPr>
              <a:t>UML</a:t>
            </a:r>
            <a:r>
              <a:rPr lang="zh-CN" altLang="en-US" sz="2400" dirty="0">
                <a:solidFill>
                  <a:schemeClr val="bg1"/>
                </a:solidFill>
              </a:rPr>
              <a:t>语言相对落后，但是代码支持广泛。支持</a:t>
            </a:r>
            <a:r>
              <a:rPr lang="en-US" altLang="zh-CN" sz="2400" dirty="0">
                <a:solidFill>
                  <a:schemeClr val="bg1"/>
                </a:solidFill>
              </a:rPr>
              <a:t>JAVA,C#</a:t>
            </a:r>
            <a:r>
              <a:rPr lang="zh-CN" altLang="en-US" sz="2400" dirty="0">
                <a:solidFill>
                  <a:schemeClr val="bg1"/>
                </a:solidFill>
              </a:rPr>
              <a:t>，</a:t>
            </a:r>
            <a:r>
              <a:rPr lang="en-US" altLang="zh-CN" sz="2400" dirty="0">
                <a:solidFill>
                  <a:schemeClr val="bg1"/>
                </a:solidFill>
              </a:rPr>
              <a:t>VB</a:t>
            </a:r>
            <a:r>
              <a:rPr lang="zh-CN" altLang="en-US" sz="2400" dirty="0">
                <a:solidFill>
                  <a:schemeClr val="bg1"/>
                </a:solidFill>
              </a:rPr>
              <a:t>等，其他语言不支持。</a:t>
            </a:r>
          </a:p>
        </p:txBody>
      </p:sp>
      <p:sp>
        <p:nvSpPr>
          <p:cNvPr id="17" name="圆角矩形 16"/>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9040868"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工具对比</a:t>
            </a:r>
          </a:p>
        </p:txBody>
      </p:sp>
    </p:spTree>
    <p:extLst>
      <p:ext uri="{BB962C8B-B14F-4D97-AF65-F5344CB8AC3E}">
        <p14:creationId xmlns:p14="http://schemas.microsoft.com/office/powerpoint/2010/main" val="6670795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2" presetClass="entr" presetSubtype="4" fill="hold" grpId="0" nodeType="withEffect">
                                      <p:stCondLst>
                                        <p:cond delay="7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90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8" fill="hold" grpId="0" nodeType="withEffect">
                                      <p:stCondLst>
                                        <p:cond delay="12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4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11" grpId="0" animBg="1"/>
          <p:bldP spid="13" grpId="0"/>
          <p:bldP spid="15" grpId="0" animBg="1"/>
          <p:bldP spid="16" grpId="0"/>
          <p:bldP spid="17" grpId="0" animBg="1"/>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childTnLst>
                              </p:cTn>
                            </p:par>
                            <p:par>
                              <p:cTn id="11" fill="hold">
                                <p:stCondLst>
                                  <p:cond delay="300"/>
                                </p:stCondLst>
                                <p:childTnLst>
                                  <p:par>
                                    <p:cTn id="12" presetID="2" presetClass="entr" presetSubtype="2" fill="hold" nodeType="afterEffect">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cBhvr additive="base">
                                            <p:cTn id="14" dur="500" fill="hold"/>
                                            <p:tgtEl>
                                              <p:spTgt spid="4098"/>
                                            </p:tgtEl>
                                            <p:attrNameLst>
                                              <p:attrName>ppt_x</p:attrName>
                                            </p:attrNameLst>
                                          </p:cBhvr>
                                          <p:tavLst>
                                            <p:tav tm="0">
                                              <p:val>
                                                <p:strVal val="1+#ppt_w/2"/>
                                              </p:val>
                                            </p:tav>
                                            <p:tav tm="100000">
                                              <p:val>
                                                <p:strVal val="#ppt_x"/>
                                              </p:val>
                                            </p:tav>
                                          </p:tavLst>
                                        </p:anim>
                                        <p:anim calcmode="lin" valueType="num">
                                          <p:cBhvr additive="base">
                                            <p:cTn id="15"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70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90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par>
                                    <p:cTn id="34" presetID="2" presetClass="entr" presetSubtype="8" fill="hold" grpId="0" nodeType="withEffect">
                                      <p:stCondLst>
                                        <p:cond delay="120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0-#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14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0-#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11" grpId="0" animBg="1"/>
          <p:bldP spid="13" grpId="0"/>
          <p:bldP spid="15" grpId="0" animBg="1"/>
          <p:bldP spid="16" grpId="0"/>
          <p:bldP spid="17" grpId="0" animBg="1"/>
          <p:bldP spid="1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87" name="TextBox 86"/>
          <p:cNvSpPr txBox="1"/>
          <p:nvPr/>
        </p:nvSpPr>
        <p:spPr>
          <a:xfrm>
            <a:off x="1558702" y="4646444"/>
            <a:ext cx="6552728" cy="1200329"/>
          </a:xfrm>
          <a:prstGeom prst="rect">
            <a:avLst/>
          </a:prstGeom>
          <a:noFill/>
        </p:spPr>
        <p:txBody>
          <a:bodyPr wrap="square" rtlCol="0">
            <a:spAutoFit/>
          </a:bodyPr>
          <a:lstStyle/>
          <a:p>
            <a:r>
              <a:rPr lang="zh-CN" altLang="en-US" sz="2400" dirty="0">
                <a:solidFill>
                  <a:schemeClr val="bg1"/>
                </a:solidFill>
              </a:rPr>
              <a:t>此外，</a:t>
            </a:r>
            <a:r>
              <a:rPr lang="en-US" altLang="zh-CN" sz="2400" dirty="0">
                <a:solidFill>
                  <a:schemeClr val="bg1"/>
                </a:solidFill>
              </a:rPr>
              <a:t>UML</a:t>
            </a:r>
            <a:r>
              <a:rPr lang="zh-CN" altLang="en-US" sz="2400" dirty="0">
                <a:solidFill>
                  <a:schemeClr val="bg1"/>
                </a:solidFill>
              </a:rPr>
              <a:t>适用于系统开发过程中从需求规格描述到系统完成后</a:t>
            </a:r>
            <a:r>
              <a:rPr lang="zh-CN" altLang="en-US" sz="2400" b="1" dirty="0">
                <a:solidFill>
                  <a:srgbClr val="FFC000"/>
                </a:solidFill>
              </a:rPr>
              <a:t>测试的不同阶段</a:t>
            </a:r>
            <a:r>
              <a:rPr lang="zh-CN" altLang="en-US" sz="2400" dirty="0">
                <a:solidFill>
                  <a:schemeClr val="bg1"/>
                </a:solidFill>
              </a:rPr>
              <a:t>。在需求分析阶段，可以用用例来捕获用户需求。</a:t>
            </a:r>
            <a:endParaRPr lang="en-US" altLang="zh-CN" sz="2400" dirty="0">
              <a:solidFill>
                <a:schemeClr val="bg1"/>
              </a:solidFill>
            </a:endParaRPr>
          </a:p>
        </p:txBody>
      </p:sp>
      <p:sp>
        <p:nvSpPr>
          <p:cNvPr id="88" name="TextBox 87"/>
          <p:cNvSpPr txBox="1"/>
          <p:nvPr/>
        </p:nvSpPr>
        <p:spPr>
          <a:xfrm>
            <a:off x="1481948" y="1672947"/>
            <a:ext cx="6845506" cy="2523768"/>
          </a:xfrm>
          <a:prstGeom prst="rect">
            <a:avLst/>
          </a:prstGeom>
          <a:noFill/>
        </p:spPr>
        <p:txBody>
          <a:bodyPr wrap="square" rtlCol="0">
            <a:spAutoFit/>
          </a:bodyPr>
          <a:lstStyle/>
          <a:p>
            <a:r>
              <a:rPr lang="en-US" altLang="zh-CN" sz="2400" dirty="0">
                <a:solidFill>
                  <a:schemeClr val="bg1"/>
                </a:solidFill>
              </a:rPr>
              <a:t>UML</a:t>
            </a:r>
            <a:r>
              <a:rPr lang="zh-CN" altLang="en-US" sz="2400" dirty="0">
                <a:solidFill>
                  <a:schemeClr val="bg1"/>
                </a:solidFill>
              </a:rPr>
              <a:t>的目标是以</a:t>
            </a:r>
            <a:r>
              <a:rPr lang="zh-CN" altLang="en-US" sz="2400" b="1" dirty="0">
                <a:solidFill>
                  <a:srgbClr val="FFC000"/>
                </a:solidFill>
              </a:rPr>
              <a:t>面向对象</a:t>
            </a:r>
            <a:r>
              <a:rPr lang="zh-CN" altLang="en-US" sz="2400" dirty="0">
                <a:solidFill>
                  <a:schemeClr val="bg1"/>
                </a:solidFill>
              </a:rPr>
              <a:t>图的方式来描述任何类型的系统，具有很宽的应用领域。其中最常用的是建立软件系统的模型，但它同样可以用于描述非软件领域的系统。</a:t>
            </a:r>
            <a:r>
              <a:rPr lang="zh-CN" altLang="en-US" sz="2400" dirty="0"/>
              <a:t> </a:t>
            </a:r>
            <a:r>
              <a:rPr lang="en-US" altLang="zh-CN" sz="2400" dirty="0">
                <a:solidFill>
                  <a:schemeClr val="bg1"/>
                </a:solidFill>
              </a:rPr>
              <a:t>UML</a:t>
            </a:r>
            <a:r>
              <a:rPr lang="zh-CN" altLang="en-US" sz="2400" dirty="0">
                <a:solidFill>
                  <a:schemeClr val="bg1"/>
                </a:solidFill>
              </a:rPr>
              <a:t>是一个</a:t>
            </a:r>
            <a:r>
              <a:rPr lang="zh-CN" altLang="en-US" sz="2400" b="1" dirty="0">
                <a:solidFill>
                  <a:srgbClr val="FFC000"/>
                </a:solidFill>
              </a:rPr>
              <a:t>通用</a:t>
            </a:r>
            <a:r>
              <a:rPr lang="zh-CN" altLang="en-US" sz="2400" dirty="0">
                <a:solidFill>
                  <a:schemeClr val="bg1"/>
                </a:solidFill>
              </a:rPr>
              <a:t>的标准建模语言，可以对任何具有</a:t>
            </a:r>
            <a:r>
              <a:rPr lang="zh-CN" altLang="en-US" sz="2400" b="1" dirty="0">
                <a:solidFill>
                  <a:srgbClr val="FFC000"/>
                </a:solidFill>
              </a:rPr>
              <a:t>静态结构和动态行为</a:t>
            </a:r>
            <a:r>
              <a:rPr lang="zh-CN" altLang="en-US" sz="2400" dirty="0">
                <a:solidFill>
                  <a:schemeClr val="bg1"/>
                </a:solidFill>
              </a:rPr>
              <a:t>的系统进行建模。</a:t>
            </a:r>
          </a:p>
          <a:p>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79" name="圆角矩形 78"/>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TextBox 79"/>
          <p:cNvSpPr txBox="1"/>
          <p:nvPr/>
        </p:nvSpPr>
        <p:spPr>
          <a:xfrm>
            <a:off x="9220401" y="260648"/>
            <a:ext cx="202170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的应用</a:t>
            </a:r>
          </a:p>
        </p:txBody>
      </p:sp>
      <p:pic>
        <p:nvPicPr>
          <p:cNvPr id="2" name="图片 1">
            <a:extLst>
              <a:ext uri="{FF2B5EF4-FFF2-40B4-BE49-F238E27FC236}">
                <a16:creationId xmlns:a16="http://schemas.microsoft.com/office/drawing/2014/main" id="{E58B92B0-3417-4676-8754-372D2C75A521}"/>
              </a:ext>
            </a:extLst>
          </p:cNvPr>
          <p:cNvPicPr>
            <a:picLocks noChangeAspect="1"/>
          </p:cNvPicPr>
          <p:nvPr/>
        </p:nvPicPr>
        <p:blipFill>
          <a:blip r:embed="rId3"/>
          <a:stretch>
            <a:fillRect/>
          </a:stretch>
        </p:blipFill>
        <p:spPr>
          <a:xfrm>
            <a:off x="8734004" y="1556792"/>
            <a:ext cx="3176291" cy="6364776"/>
          </a:xfrm>
          <a:prstGeom prst="rect">
            <a:avLst/>
          </a:prstGeom>
        </p:spPr>
      </p:pic>
    </p:spTree>
    <p:extLst>
      <p:ext uri="{BB962C8B-B14F-4D97-AF65-F5344CB8AC3E}">
        <p14:creationId xmlns:p14="http://schemas.microsoft.com/office/powerpoint/2010/main" val="337864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3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3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500" fill="hold"/>
                                        <p:tgtEl>
                                          <p:spTgt spid="88"/>
                                        </p:tgtEl>
                                        <p:attrNameLst>
                                          <p:attrName>ppt_x</p:attrName>
                                        </p:attrNameLst>
                                      </p:cBhvr>
                                      <p:tavLst>
                                        <p:tav tm="0">
                                          <p:val>
                                            <p:strVal val="#ppt_x"/>
                                          </p:val>
                                        </p:tav>
                                        <p:tav tm="100000">
                                          <p:val>
                                            <p:strVal val="#ppt_x"/>
                                          </p:val>
                                        </p:tav>
                                      </p:tavLst>
                                    </p:anim>
                                    <p:anim calcmode="lin" valueType="num">
                                      <p:cBhvr additive="base">
                                        <p:cTn id="1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7"/>
                                        </p:tgtEl>
                                        <p:attrNameLst>
                                          <p:attrName>style.visibility</p:attrName>
                                        </p:attrNameLst>
                                      </p:cBhvr>
                                      <p:to>
                                        <p:strVal val="visible"/>
                                      </p:to>
                                    </p:set>
                                    <p:anim calcmode="lin" valueType="num">
                                      <p:cBhvr additive="base">
                                        <p:cTn id="21" dur="500" fill="hold"/>
                                        <p:tgtEl>
                                          <p:spTgt spid="87"/>
                                        </p:tgtEl>
                                        <p:attrNameLst>
                                          <p:attrName>ppt_x</p:attrName>
                                        </p:attrNameLst>
                                      </p:cBhvr>
                                      <p:tavLst>
                                        <p:tav tm="0">
                                          <p:val>
                                            <p:strVal val="#ppt_x"/>
                                          </p:val>
                                        </p:tav>
                                        <p:tav tm="100000">
                                          <p:val>
                                            <p:strVal val="#ppt_x"/>
                                          </p:val>
                                        </p:tav>
                                      </p:tavLst>
                                    </p:anim>
                                    <p:anim calcmode="lin" valueType="num">
                                      <p:cBhvr additive="base">
                                        <p:cTn id="2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79" grpId="0" animBg="1"/>
      <p:bldP spid="8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89" name="TextBox 88"/>
          <p:cNvSpPr txBox="1"/>
          <p:nvPr/>
        </p:nvSpPr>
        <p:spPr>
          <a:xfrm>
            <a:off x="910630" y="5101733"/>
            <a:ext cx="10657184" cy="830997"/>
          </a:xfrm>
          <a:prstGeom prst="rect">
            <a:avLst/>
          </a:prstGeom>
          <a:noFill/>
        </p:spPr>
        <p:txBody>
          <a:bodyPr wrap="square" rtlCol="0">
            <a:spAutoFit/>
          </a:bodyPr>
          <a:lstStyle/>
          <a:p>
            <a:r>
              <a:rPr lang="zh-CN" altLang="en-US" sz="2400" dirty="0">
                <a:solidFill>
                  <a:schemeClr val="bg1"/>
                </a:solidFill>
              </a:rPr>
              <a:t>总之，标准建模语言</a:t>
            </a:r>
            <a:r>
              <a:rPr lang="en-US" altLang="zh-CN" sz="2400" dirty="0">
                <a:solidFill>
                  <a:schemeClr val="bg1"/>
                </a:solidFill>
              </a:rPr>
              <a:t>UML</a:t>
            </a:r>
            <a:r>
              <a:rPr lang="zh-CN" altLang="en-US" sz="2400" dirty="0">
                <a:solidFill>
                  <a:schemeClr val="bg1"/>
                </a:solidFill>
              </a:rPr>
              <a:t>适用于以面向对象技术来描述任何类型的系统，而且适用于系统开发的不同阶段，从需求规格描述直至系统完成后的测试和维护</a:t>
            </a:r>
            <a:endParaRPr lang="zh-CN" altLang="en-US" sz="2400" dirty="0">
              <a:solidFill>
                <a:schemeClr val="bg1"/>
              </a:solidFill>
              <a:latin typeface="华文细黑" pitchFamily="2" charset="-122"/>
              <a:ea typeface="华文细黑" pitchFamily="2" charset="-122"/>
              <a:cs typeface="华文黑体" pitchFamily="2" charset="-122"/>
            </a:endParaRPr>
          </a:p>
        </p:txBody>
      </p:sp>
      <p:sp>
        <p:nvSpPr>
          <p:cNvPr id="90" name="TextBox 89"/>
          <p:cNvSpPr txBox="1"/>
          <p:nvPr/>
        </p:nvSpPr>
        <p:spPr>
          <a:xfrm>
            <a:off x="910630" y="1340768"/>
            <a:ext cx="7632848" cy="2923877"/>
          </a:xfrm>
          <a:prstGeom prst="rect">
            <a:avLst/>
          </a:prstGeom>
          <a:noFill/>
        </p:spPr>
        <p:txBody>
          <a:bodyPr wrap="square" rtlCol="0">
            <a:spAutoFit/>
          </a:bodyPr>
          <a:lstStyle/>
          <a:p>
            <a:r>
              <a:rPr lang="en-US" altLang="zh-CN" sz="1600" dirty="0">
                <a:solidFill>
                  <a:schemeClr val="bg1"/>
                </a:solidFill>
              </a:rPr>
              <a:t>                               </a:t>
            </a:r>
          </a:p>
          <a:p>
            <a:r>
              <a:rPr lang="en-US" altLang="zh-CN" sz="2400" dirty="0">
                <a:solidFill>
                  <a:schemeClr val="bg1"/>
                </a:solidFill>
              </a:rPr>
              <a:t>UML</a:t>
            </a:r>
            <a:r>
              <a:rPr lang="zh-CN" altLang="en-US" sz="2400" dirty="0">
                <a:solidFill>
                  <a:schemeClr val="bg1"/>
                </a:solidFill>
              </a:rPr>
              <a:t>模型还可作为</a:t>
            </a:r>
            <a:r>
              <a:rPr lang="zh-CN" altLang="en-US" sz="2400" b="1" dirty="0">
                <a:solidFill>
                  <a:srgbClr val="FFC000"/>
                </a:solidFill>
              </a:rPr>
              <a:t>测试阶段的依据</a:t>
            </a:r>
            <a:r>
              <a:rPr lang="zh-CN" altLang="en-US" sz="2400" dirty="0">
                <a:solidFill>
                  <a:schemeClr val="bg1"/>
                </a:solidFill>
              </a:rPr>
              <a:t>。系统通常需要经过单元测试、集成测试、系统测试和验收测试。不同的测试小组使用不同的</a:t>
            </a:r>
            <a:r>
              <a:rPr lang="en-US" altLang="zh-CN" sz="2400" dirty="0">
                <a:solidFill>
                  <a:schemeClr val="bg1"/>
                </a:solidFill>
              </a:rPr>
              <a:t>UML</a:t>
            </a:r>
            <a:r>
              <a:rPr lang="zh-CN" altLang="en-US" sz="2400" dirty="0">
                <a:solidFill>
                  <a:schemeClr val="bg1"/>
                </a:solidFill>
              </a:rPr>
              <a:t>图作为测试依据：单元测试使用类图和类规格说明；集成测试使用部件图和合作图；系统测试使用用例图来验证系统的行为；验收测试由用户进行，以验证系统测试的结果是否满足在分析阶段确定的需求。</a:t>
            </a:r>
          </a:p>
        </p:txBody>
      </p:sp>
      <p:sp>
        <p:nvSpPr>
          <p:cNvPr id="79" name="圆角矩形 78"/>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TextBox 79"/>
          <p:cNvSpPr txBox="1"/>
          <p:nvPr/>
        </p:nvSpPr>
        <p:spPr>
          <a:xfrm>
            <a:off x="9220401" y="260648"/>
            <a:ext cx="202170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的应用</a:t>
            </a:r>
          </a:p>
        </p:txBody>
      </p:sp>
      <p:pic>
        <p:nvPicPr>
          <p:cNvPr id="2" name="图片 1">
            <a:extLst>
              <a:ext uri="{FF2B5EF4-FFF2-40B4-BE49-F238E27FC236}">
                <a16:creationId xmlns:a16="http://schemas.microsoft.com/office/drawing/2014/main" id="{E58B92B0-3417-4676-8754-372D2C75A521}"/>
              </a:ext>
            </a:extLst>
          </p:cNvPr>
          <p:cNvPicPr>
            <a:picLocks noChangeAspect="1"/>
          </p:cNvPicPr>
          <p:nvPr/>
        </p:nvPicPr>
        <p:blipFill>
          <a:blip r:embed="rId3"/>
          <a:stretch>
            <a:fillRect/>
          </a:stretch>
        </p:blipFill>
        <p:spPr>
          <a:xfrm>
            <a:off x="8734004" y="1556792"/>
            <a:ext cx="3176291" cy="6364776"/>
          </a:xfrm>
          <a:prstGeom prst="rect">
            <a:avLst/>
          </a:prstGeom>
        </p:spPr>
      </p:pic>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3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3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 calcmode="lin" valueType="num">
                                      <p:cBhvr additive="base">
                                        <p:cTn id="15" dur="500" fill="hold"/>
                                        <p:tgtEl>
                                          <p:spTgt spid="90"/>
                                        </p:tgtEl>
                                        <p:attrNameLst>
                                          <p:attrName>ppt_x</p:attrName>
                                        </p:attrNameLst>
                                      </p:cBhvr>
                                      <p:tavLst>
                                        <p:tav tm="0">
                                          <p:val>
                                            <p:strVal val="#ppt_x"/>
                                          </p:val>
                                        </p:tav>
                                        <p:tav tm="100000">
                                          <p:val>
                                            <p:strVal val="#ppt_x"/>
                                          </p:val>
                                        </p:tav>
                                      </p:tavLst>
                                    </p:anim>
                                    <p:anim calcmode="lin" valueType="num">
                                      <p:cBhvr additive="base">
                                        <p:cTn id="1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500" fill="hold"/>
                                        <p:tgtEl>
                                          <p:spTgt spid="89"/>
                                        </p:tgtEl>
                                        <p:attrNameLst>
                                          <p:attrName>ppt_x</p:attrName>
                                        </p:attrNameLst>
                                      </p:cBhvr>
                                      <p:tavLst>
                                        <p:tav tm="0">
                                          <p:val>
                                            <p:strVal val="#ppt_x"/>
                                          </p:val>
                                        </p:tav>
                                        <p:tav tm="100000">
                                          <p:val>
                                            <p:strVal val="#ppt_x"/>
                                          </p:val>
                                        </p:tav>
                                      </p:tavLst>
                                    </p:anim>
                                    <p:anim calcmode="lin" valueType="num">
                                      <p:cBhvr additive="base">
                                        <p:cTn id="2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79" grpId="0" animBg="1"/>
      <p:bldP spid="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4+1</a:t>
              </a:r>
              <a:r>
                <a:rPr lang="zh-CN" altLang="en-US" sz="2800" dirty="0">
                  <a:latin typeface="华文黑体" pitchFamily="2" charset="-122"/>
                  <a:ea typeface="华文黑体" pitchFamily="2" charset="-122"/>
                  <a:cs typeface="华文黑体" pitchFamily="2" charset="-122"/>
                </a:rPr>
                <a:t>视图</a:t>
              </a: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 2.0</a:t>
              </a:r>
              <a:r>
                <a:rPr lang="zh-CN" altLang="en-US" sz="2800" dirty="0">
                  <a:latin typeface="华文黑体" pitchFamily="2" charset="-122"/>
                  <a:ea typeface="华文黑体" pitchFamily="2" charset="-122"/>
                  <a:cs typeface="华文黑体" pitchFamily="2" charset="-122"/>
                </a:rPr>
                <a:t>及应用</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应用举例</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35" name="矩形 34"/>
          <p:cNvSpPr/>
          <p:nvPr/>
        </p:nvSpPr>
        <p:spPr>
          <a:xfrm>
            <a:off x="3621305" y="3545766"/>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项目简介</a:t>
            </a:r>
          </a:p>
        </p:txBody>
      </p:sp>
      <p:sp>
        <p:nvSpPr>
          <p:cNvPr id="43" name="矩形 42"/>
          <p:cNvSpPr/>
          <p:nvPr/>
        </p:nvSpPr>
        <p:spPr>
          <a:xfrm>
            <a:off x="2584817" y="3545766"/>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3</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3" name="TextBox 32"/>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285556673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500"/>
                                        <p:tgtEl>
                                          <p:spTgt spid="4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24" grpId="0" animBg="1"/>
      <p:bldP spid="25"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15" name="TextBox 14"/>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 2.0</a:t>
              </a:r>
              <a:r>
                <a:rPr lang="zh-CN" altLang="en-US" sz="2800" dirty="0">
                  <a:latin typeface="华文黑体" pitchFamily="2" charset="-122"/>
                  <a:ea typeface="华文黑体" pitchFamily="2" charset="-122"/>
                  <a:cs typeface="华文黑体" pitchFamily="2" charset="-122"/>
                </a:rPr>
                <a:t>及应用</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项目简介</a:t>
              </a:r>
            </a:p>
          </p:txBody>
        </p:sp>
      </p:grpSp>
      <p:grpSp>
        <p:nvGrpSpPr>
          <p:cNvPr id="39" name="组合 38"/>
          <p:cNvGrpSpPr/>
          <p:nvPr/>
        </p:nvGrpSpPr>
        <p:grpSpPr>
          <a:xfrm>
            <a:off x="2584817" y="4396236"/>
            <a:ext cx="7033151"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应用举例</a:t>
              </a:r>
            </a:p>
          </p:txBody>
        </p:sp>
      </p:grpSp>
      <p:grpSp>
        <p:nvGrpSpPr>
          <p:cNvPr id="40" name="组合 39"/>
          <p:cNvGrpSpPr/>
          <p:nvPr/>
        </p:nvGrpSpPr>
        <p:grpSpPr>
          <a:xfrm>
            <a:off x="2584818" y="5236232"/>
            <a:ext cx="7033150" cy="655104"/>
            <a:chOff x="2584817" y="4677236"/>
            <a:chExt cx="7020775"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46" name="矩形 45"/>
          <p:cNvSpPr/>
          <p:nvPr/>
        </p:nvSpPr>
        <p:spPr>
          <a:xfrm>
            <a:off x="2584817" y="1844824"/>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1</a:t>
            </a:r>
            <a:endParaRPr lang="zh-CN" altLang="en-US" sz="3600">
              <a:solidFill>
                <a:srgbClr val="47A7FF"/>
              </a:solidFill>
              <a:latin typeface="HelveticaNeueLT Pro 35 Th" pitchFamily="34" charset="0"/>
            </a:endParaRPr>
          </a:p>
        </p:txBody>
      </p:sp>
      <p:sp>
        <p:nvSpPr>
          <p:cNvPr id="47" name="矩形 46"/>
          <p:cNvSpPr/>
          <p:nvPr/>
        </p:nvSpPr>
        <p:spPr>
          <a:xfrm>
            <a:off x="3621305" y="1844824"/>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4+1</a:t>
            </a:r>
            <a:r>
              <a:rPr lang="zh-CN" altLang="en-US" sz="2800" dirty="0">
                <a:latin typeface="华文黑体" pitchFamily="2" charset="-122"/>
                <a:ea typeface="华文黑体" pitchFamily="2" charset="-122"/>
                <a:cs typeface="华文黑体" pitchFamily="2" charset="-122"/>
              </a:rPr>
              <a:t>视图 </a:t>
            </a:r>
          </a:p>
        </p:txBody>
      </p:sp>
    </p:spTree>
    <p:extLst>
      <p:ext uri="{BB962C8B-B14F-4D97-AF65-F5344CB8AC3E}">
        <p14:creationId xmlns:p14="http://schemas.microsoft.com/office/powerpoint/2010/main" val="39078626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3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childTnLst>
                          </p:cTn>
                        </p:par>
                        <p:par>
                          <p:cTn id="14" fill="hold">
                            <p:stCondLst>
                              <p:cond delay="300"/>
                            </p:stCondLst>
                            <p:childTnLst>
                              <p:par>
                                <p:cTn id="15" presetID="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1000" fill="hold"/>
                                        <p:tgtEl>
                                          <p:spTgt spid="36"/>
                                        </p:tgtEl>
                                        <p:attrNameLst>
                                          <p:attrName>ppt_x</p:attrName>
                                        </p:attrNameLst>
                                      </p:cBhvr>
                                      <p:tavLst>
                                        <p:tav tm="0">
                                          <p:val>
                                            <p:strVal val="1+#ppt_w/2"/>
                                          </p:val>
                                        </p:tav>
                                        <p:tav tm="100000">
                                          <p:val>
                                            <p:strVal val="#ppt_x"/>
                                          </p:val>
                                        </p:tav>
                                      </p:tavLst>
                                    </p:anim>
                                    <p:anim calcmode="lin" valueType="num">
                                      <p:cBhvr additive="base">
                                        <p:cTn id="18" dur="1000" fill="hold"/>
                                        <p:tgtEl>
                                          <p:spTgt spid="3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0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1000" fill="hold"/>
                                        <p:tgtEl>
                                          <p:spTgt spid="37"/>
                                        </p:tgtEl>
                                        <p:attrNameLst>
                                          <p:attrName>ppt_x</p:attrName>
                                        </p:attrNameLst>
                                      </p:cBhvr>
                                      <p:tavLst>
                                        <p:tav tm="0">
                                          <p:val>
                                            <p:strVal val="1+#ppt_w/2"/>
                                          </p:val>
                                        </p:tav>
                                        <p:tav tm="100000">
                                          <p:val>
                                            <p:strVal val="#ppt_x"/>
                                          </p:val>
                                        </p:tav>
                                      </p:tavLst>
                                    </p:anim>
                                    <p:anim calcmode="lin" valueType="num">
                                      <p:cBhvr additive="base">
                                        <p:cTn id="22" dur="1000" fill="hold"/>
                                        <p:tgtEl>
                                          <p:spTgt spid="37"/>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40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1000" fill="hold"/>
                                        <p:tgtEl>
                                          <p:spTgt spid="38"/>
                                        </p:tgtEl>
                                        <p:attrNameLst>
                                          <p:attrName>ppt_x</p:attrName>
                                        </p:attrNameLst>
                                      </p:cBhvr>
                                      <p:tavLst>
                                        <p:tav tm="0">
                                          <p:val>
                                            <p:strVal val="1+#ppt_w/2"/>
                                          </p:val>
                                        </p:tav>
                                        <p:tav tm="100000">
                                          <p:val>
                                            <p:strVal val="#ppt_x"/>
                                          </p:val>
                                        </p:tav>
                                      </p:tavLst>
                                    </p:anim>
                                    <p:anim calcmode="lin" valueType="num">
                                      <p:cBhvr additive="base">
                                        <p:cTn id="26" dur="1000" fill="hold"/>
                                        <p:tgtEl>
                                          <p:spTgt spid="38"/>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6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1000" fill="hold"/>
                                        <p:tgtEl>
                                          <p:spTgt spid="39"/>
                                        </p:tgtEl>
                                        <p:attrNameLst>
                                          <p:attrName>ppt_x</p:attrName>
                                        </p:attrNameLst>
                                      </p:cBhvr>
                                      <p:tavLst>
                                        <p:tav tm="0">
                                          <p:val>
                                            <p:strVal val="1+#ppt_w/2"/>
                                          </p:val>
                                        </p:tav>
                                        <p:tav tm="100000">
                                          <p:val>
                                            <p:strVal val="#ppt_x"/>
                                          </p:val>
                                        </p:tav>
                                      </p:tavLst>
                                    </p:anim>
                                    <p:anim calcmode="lin" valueType="num">
                                      <p:cBhvr additive="base">
                                        <p:cTn id="30" dur="10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500"/>
                                        <p:tgtEl>
                                          <p:spTgt spid="46"/>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right)">
                                      <p:cBhvr>
                                        <p:cTn id="3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p:bldP spid="46"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0" name="圆角矩形 2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420777" y="260648"/>
            <a:ext cx="162095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项目简介</a:t>
            </a:r>
          </a:p>
        </p:txBody>
      </p:sp>
      <p:sp>
        <p:nvSpPr>
          <p:cNvPr id="45" name="TextBox 20">
            <a:extLst>
              <a:ext uri="{FF2B5EF4-FFF2-40B4-BE49-F238E27FC236}">
                <a16:creationId xmlns:a16="http://schemas.microsoft.com/office/drawing/2014/main" id="{81FB60C9-0AF8-49FC-9F6C-47334163F502}"/>
              </a:ext>
            </a:extLst>
          </p:cNvPr>
          <p:cNvSpPr txBox="1"/>
          <p:nvPr/>
        </p:nvSpPr>
        <p:spPr>
          <a:xfrm>
            <a:off x="1017258" y="659011"/>
            <a:ext cx="9217024" cy="5539978"/>
          </a:xfrm>
          <a:prstGeom prst="rect">
            <a:avLst/>
          </a:prstGeom>
          <a:noFill/>
        </p:spPr>
        <p:txBody>
          <a:bodyPr wrap="square" rtlCol="0">
            <a:spAutoFit/>
          </a:bodyPr>
          <a:lstStyle/>
          <a:p>
            <a:r>
              <a:rPr lang="zh-CN" altLang="zh-CN" sz="2400" b="1" dirty="0">
                <a:solidFill>
                  <a:schemeClr val="bg1"/>
                </a:solidFill>
              </a:rPr>
              <a:t>项目名称</a:t>
            </a:r>
          </a:p>
          <a:p>
            <a:r>
              <a:rPr lang="zh-CN" altLang="en-US" sz="2400" dirty="0">
                <a:solidFill>
                  <a:schemeClr val="bg1"/>
                </a:solidFill>
              </a:rPr>
              <a:t>基于项目的</a:t>
            </a:r>
            <a:r>
              <a:rPr lang="zh-CN" altLang="zh-CN" sz="2400" dirty="0">
                <a:solidFill>
                  <a:schemeClr val="bg1"/>
                </a:solidFill>
              </a:rPr>
              <a:t>案例教学系统</a:t>
            </a:r>
            <a:endParaRPr lang="en-US" altLang="zh-CN" sz="2400" dirty="0">
              <a:solidFill>
                <a:schemeClr val="bg1"/>
              </a:solidFill>
            </a:endParaRPr>
          </a:p>
          <a:p>
            <a:endParaRPr lang="zh-CN" altLang="zh-CN" sz="2400" dirty="0">
              <a:solidFill>
                <a:schemeClr val="bg1"/>
              </a:solidFill>
            </a:endParaRPr>
          </a:p>
          <a:p>
            <a:r>
              <a:rPr lang="zh-CN" altLang="zh-CN" sz="2400" b="1" dirty="0">
                <a:solidFill>
                  <a:schemeClr val="bg1"/>
                </a:solidFill>
              </a:rPr>
              <a:t>项目的提出者</a:t>
            </a:r>
          </a:p>
          <a:p>
            <a:r>
              <a:rPr lang="zh-CN" altLang="zh-CN" sz="2400" dirty="0">
                <a:solidFill>
                  <a:schemeClr val="bg1"/>
                </a:solidFill>
              </a:rPr>
              <a:t>杨枨老师</a:t>
            </a:r>
            <a:r>
              <a:rPr lang="zh-CN" altLang="zh-CN" sz="2400" b="1" dirty="0">
                <a:solidFill>
                  <a:schemeClr val="bg1"/>
                </a:solidFill>
              </a:rPr>
              <a:t> </a:t>
            </a:r>
            <a:endParaRPr lang="en-US" altLang="zh-CN" sz="2400" b="1" dirty="0">
              <a:solidFill>
                <a:schemeClr val="bg1"/>
              </a:solidFill>
            </a:endParaRPr>
          </a:p>
          <a:p>
            <a:endParaRPr lang="zh-CN" altLang="zh-CN" sz="2400" dirty="0">
              <a:solidFill>
                <a:schemeClr val="bg1"/>
              </a:solidFill>
            </a:endParaRPr>
          </a:p>
          <a:p>
            <a:r>
              <a:rPr lang="zh-CN" altLang="zh-CN" sz="2400" b="1" dirty="0">
                <a:solidFill>
                  <a:schemeClr val="bg1"/>
                </a:solidFill>
              </a:rPr>
              <a:t>项目主要承担小组</a:t>
            </a:r>
          </a:p>
          <a:p>
            <a:r>
              <a:rPr lang="zh-CN" altLang="zh-CN" sz="2400" dirty="0">
                <a:solidFill>
                  <a:schemeClr val="bg1"/>
                </a:solidFill>
              </a:rPr>
              <a:t>浙江大学城市学院</a:t>
            </a:r>
            <a:r>
              <a:rPr lang="en-US" altLang="zh-CN" sz="2400" dirty="0">
                <a:solidFill>
                  <a:schemeClr val="bg1"/>
                </a:solidFill>
              </a:rPr>
              <a:t>PRD-2018-G02</a:t>
            </a:r>
            <a:r>
              <a:rPr lang="zh-CN" altLang="zh-CN" sz="2400" dirty="0">
                <a:solidFill>
                  <a:schemeClr val="bg1"/>
                </a:solidFill>
              </a:rPr>
              <a:t>小组</a:t>
            </a:r>
            <a:endParaRPr lang="en-US" altLang="zh-CN" sz="2400" dirty="0">
              <a:solidFill>
                <a:schemeClr val="bg1"/>
              </a:solidFill>
            </a:endParaRPr>
          </a:p>
          <a:p>
            <a:endParaRPr lang="zh-CN" altLang="zh-CN" sz="2400" dirty="0">
              <a:solidFill>
                <a:schemeClr val="bg1"/>
              </a:solidFill>
            </a:endParaRPr>
          </a:p>
          <a:p>
            <a:r>
              <a:rPr lang="zh-CN" altLang="zh-CN" sz="2400" b="1" dirty="0">
                <a:solidFill>
                  <a:schemeClr val="bg1"/>
                </a:solidFill>
              </a:rPr>
              <a:t>项目的用户</a:t>
            </a:r>
          </a:p>
          <a:p>
            <a:r>
              <a:rPr lang="zh-CN" altLang="zh-CN" sz="2400" dirty="0">
                <a:solidFill>
                  <a:schemeClr val="bg1"/>
                </a:solidFill>
              </a:rPr>
              <a:t>浙江大学城市学院在校学生</a:t>
            </a:r>
          </a:p>
          <a:p>
            <a:r>
              <a:rPr lang="zh-CN" altLang="zh-CN" sz="2400" b="1" dirty="0">
                <a:solidFill>
                  <a:schemeClr val="bg1"/>
                </a:solidFill>
              </a:rPr>
              <a:t>项目模型</a:t>
            </a:r>
            <a:endParaRPr lang="en-US" altLang="zh-CN" sz="2400" b="1" dirty="0">
              <a:solidFill>
                <a:schemeClr val="bg1"/>
              </a:solidFill>
            </a:endParaRPr>
          </a:p>
          <a:p>
            <a:endParaRPr lang="zh-CN" altLang="zh-CN" sz="2400" b="1" dirty="0">
              <a:solidFill>
                <a:schemeClr val="bg1"/>
              </a:solidFill>
            </a:endParaRPr>
          </a:p>
          <a:p>
            <a:r>
              <a:rPr lang="zh-CN" altLang="zh-CN" sz="2400" dirty="0">
                <a:solidFill>
                  <a:schemeClr val="bg1"/>
                </a:solidFill>
              </a:rPr>
              <a:t>采用逆瀑布模型</a:t>
            </a:r>
            <a:endParaRPr lang="zh-CN" altLang="en-US" sz="2400" dirty="0">
              <a:solidFill>
                <a:schemeClr val="bg1"/>
              </a:solidFill>
              <a:latin typeface="+mn-ea"/>
            </a:endParaRPr>
          </a:p>
          <a:p>
            <a:endParaRPr lang="zh-CN" altLang="en-US" dirty="0"/>
          </a:p>
        </p:txBody>
      </p:sp>
    </p:spTree>
    <p:extLst>
      <p:ext uri="{BB962C8B-B14F-4D97-AF65-F5344CB8AC3E}">
        <p14:creationId xmlns:p14="http://schemas.microsoft.com/office/powerpoint/2010/main" val="144846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0" name="圆角矩形 2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420777" y="260648"/>
            <a:ext cx="162095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项目描述</a:t>
            </a:r>
          </a:p>
        </p:txBody>
      </p:sp>
      <p:sp>
        <p:nvSpPr>
          <p:cNvPr id="45" name="TextBox 20">
            <a:extLst>
              <a:ext uri="{FF2B5EF4-FFF2-40B4-BE49-F238E27FC236}">
                <a16:creationId xmlns:a16="http://schemas.microsoft.com/office/drawing/2014/main" id="{81FB60C9-0AF8-49FC-9F6C-47334163F502}"/>
              </a:ext>
            </a:extLst>
          </p:cNvPr>
          <p:cNvSpPr txBox="1"/>
          <p:nvPr/>
        </p:nvSpPr>
        <p:spPr>
          <a:xfrm>
            <a:off x="910630" y="1772816"/>
            <a:ext cx="9937104" cy="3785652"/>
          </a:xfrm>
          <a:prstGeom prst="rect">
            <a:avLst/>
          </a:prstGeom>
          <a:noFill/>
        </p:spPr>
        <p:txBody>
          <a:bodyPr wrap="square" rtlCol="0">
            <a:spAutoFit/>
          </a:bodyPr>
          <a:lstStyle/>
          <a:p>
            <a:r>
              <a:rPr lang="en-US" altLang="zh-CN" sz="2400" dirty="0">
                <a:solidFill>
                  <a:schemeClr val="bg1"/>
                </a:solidFill>
              </a:rPr>
              <a:t>         </a:t>
            </a:r>
            <a:r>
              <a:rPr lang="zh-CN" altLang="zh-CN" sz="2400" dirty="0">
                <a:solidFill>
                  <a:schemeClr val="bg1"/>
                </a:solidFill>
              </a:rPr>
              <a:t>传统的学习系统，是以强调理论知识点的学习为主的学习系统。这种学习系统的特点主要是能够给学生提供多元化的学习方法，如动画、</a:t>
            </a:r>
            <a:r>
              <a:rPr lang="en-US" altLang="zh-CN" sz="2400" dirty="0">
                <a:solidFill>
                  <a:schemeClr val="bg1"/>
                </a:solidFill>
              </a:rPr>
              <a:t>PPT</a:t>
            </a:r>
            <a:r>
              <a:rPr lang="zh-CN" altLang="zh-CN" sz="2400" dirty="0">
                <a:solidFill>
                  <a:schemeClr val="bg1"/>
                </a:solidFill>
              </a:rPr>
              <a:t>、视频、录音等等，让学生的学习寓教于乐。然而，这种学习系统却对现在出现的一类工程性学科的教学无能为力。工程性学科的教学最大的特点便是实践性强，需要学生自己动手去做，而不能单单进行理论的学习。</a:t>
            </a:r>
            <a:endParaRPr lang="en-US" altLang="zh-CN" sz="2400" dirty="0">
              <a:solidFill>
                <a:schemeClr val="bg1"/>
              </a:solidFill>
            </a:endParaRPr>
          </a:p>
          <a:p>
            <a:endParaRPr lang="en-US" altLang="zh-CN" sz="2400" dirty="0">
              <a:solidFill>
                <a:schemeClr val="bg1"/>
              </a:solidFill>
            </a:endParaRPr>
          </a:p>
          <a:p>
            <a:r>
              <a:rPr lang="en-US" altLang="zh-CN" sz="2400" dirty="0">
                <a:solidFill>
                  <a:schemeClr val="bg1"/>
                </a:solidFill>
              </a:rPr>
              <a:t>	</a:t>
            </a:r>
            <a:r>
              <a:rPr lang="zh-CN" altLang="zh-CN" sz="2400" dirty="0">
                <a:solidFill>
                  <a:schemeClr val="bg1"/>
                </a:solidFill>
              </a:rPr>
              <a:t>针对工程类项目实践不足的问题，我们建立了基于项目的案例教学系统，是</a:t>
            </a:r>
            <a:r>
              <a:rPr lang="zh-CN" altLang="zh-CN" sz="2400" b="1" dirty="0">
                <a:solidFill>
                  <a:srgbClr val="FFC000"/>
                </a:solidFill>
              </a:rPr>
              <a:t>以“</a:t>
            </a:r>
            <a:r>
              <a:rPr lang="en-US" altLang="zh-CN" sz="2400" b="1" dirty="0">
                <a:solidFill>
                  <a:srgbClr val="FFC000"/>
                </a:solidFill>
              </a:rPr>
              <a:t>Learning-by-doing</a:t>
            </a:r>
            <a:r>
              <a:rPr lang="zh-CN" altLang="zh-CN" sz="2400" b="1" dirty="0">
                <a:solidFill>
                  <a:srgbClr val="FFC000"/>
                </a:solidFill>
              </a:rPr>
              <a:t>”为主要教学思想</a:t>
            </a:r>
            <a:r>
              <a:rPr lang="zh-CN" altLang="zh-CN" sz="2400" dirty="0">
                <a:solidFill>
                  <a:schemeClr val="bg1"/>
                </a:solidFill>
              </a:rPr>
              <a:t>，以</a:t>
            </a:r>
            <a:r>
              <a:rPr lang="zh-CN" altLang="zh-CN" sz="2400" b="1" dirty="0">
                <a:solidFill>
                  <a:srgbClr val="FFC000"/>
                </a:solidFill>
              </a:rPr>
              <a:t>互联网</a:t>
            </a:r>
            <a:r>
              <a:rPr lang="en-US" altLang="zh-CN" sz="2400" b="1" dirty="0">
                <a:solidFill>
                  <a:srgbClr val="FFC000"/>
                </a:solidFill>
              </a:rPr>
              <a:t>+</a:t>
            </a:r>
            <a:r>
              <a:rPr lang="zh-CN" altLang="zh-CN" sz="2400" dirty="0">
                <a:solidFill>
                  <a:schemeClr val="bg1"/>
                </a:solidFill>
              </a:rPr>
              <a:t>作为载体，融合</a:t>
            </a:r>
            <a:r>
              <a:rPr lang="zh-CN" altLang="zh-CN" sz="2400" b="1" dirty="0">
                <a:solidFill>
                  <a:srgbClr val="FFC000"/>
                </a:solidFill>
              </a:rPr>
              <a:t>案例教学法、项目教学法以及问题导向型学习法</a:t>
            </a:r>
            <a:r>
              <a:rPr lang="zh-CN" altLang="zh-CN" sz="2400" dirty="0">
                <a:solidFill>
                  <a:schemeClr val="bg1"/>
                </a:solidFill>
              </a:rPr>
              <a:t>各种优点的学习系统。</a:t>
            </a:r>
            <a:endParaRPr lang="zh-CN" altLang="en-US" sz="2400" dirty="0">
              <a:solidFill>
                <a:schemeClr val="bg1"/>
              </a:solidFill>
            </a:endParaRPr>
          </a:p>
        </p:txBody>
      </p:sp>
    </p:spTree>
    <p:extLst>
      <p:ext uri="{BB962C8B-B14F-4D97-AF65-F5344CB8AC3E}">
        <p14:creationId xmlns:p14="http://schemas.microsoft.com/office/powerpoint/2010/main" val="147283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2" name="TextBox 41"/>
          <p:cNvSpPr txBox="1"/>
          <p:nvPr/>
        </p:nvSpPr>
        <p:spPr>
          <a:xfrm>
            <a:off x="1430389" y="1484784"/>
            <a:ext cx="9417345" cy="3726533"/>
          </a:xfrm>
          <a:prstGeom prst="rect">
            <a:avLst/>
          </a:prstGeom>
          <a:noFill/>
        </p:spPr>
        <p:txBody>
          <a:bodyPr wrap="square" rtlCol="0">
            <a:spAutoFit/>
          </a:bodyPr>
          <a:lstStyle/>
          <a:p>
            <a:r>
              <a:rPr lang="zh-CN" altLang="zh-CN" sz="2400" dirty="0">
                <a:solidFill>
                  <a:schemeClr val="bg1"/>
                </a:solidFill>
              </a:rPr>
              <a:t>（</a:t>
            </a:r>
            <a:r>
              <a:rPr lang="en-US" altLang="zh-CN" sz="2400" dirty="0">
                <a:solidFill>
                  <a:schemeClr val="bg1"/>
                </a:solidFill>
              </a:rPr>
              <a:t>1</a:t>
            </a:r>
            <a:r>
              <a:rPr lang="zh-CN" altLang="zh-CN" sz="2400" dirty="0">
                <a:solidFill>
                  <a:schemeClr val="bg1"/>
                </a:solidFill>
              </a:rPr>
              <a:t>）学生可以扮演案例中的某个</a:t>
            </a:r>
            <a:r>
              <a:rPr lang="zh-CN" altLang="zh-CN" sz="2400" b="1" dirty="0">
                <a:solidFill>
                  <a:srgbClr val="FFC000"/>
                </a:solidFill>
              </a:rPr>
              <a:t>角色</a:t>
            </a:r>
            <a:r>
              <a:rPr lang="zh-CN" altLang="zh-CN" sz="2400" dirty="0">
                <a:solidFill>
                  <a:schemeClr val="bg1"/>
                </a:solidFill>
              </a:rPr>
              <a:t>，根据其分配到的任务完成相应的工作和学习，与小组其他人员</a:t>
            </a:r>
            <a:r>
              <a:rPr lang="zh-CN" altLang="zh-CN" sz="2400" b="1" dirty="0">
                <a:solidFill>
                  <a:srgbClr val="FFC000"/>
                </a:solidFill>
              </a:rPr>
              <a:t>共同协作</a:t>
            </a:r>
            <a:r>
              <a:rPr lang="zh-CN" altLang="zh-CN" sz="2400" dirty="0">
                <a:solidFill>
                  <a:schemeClr val="bg1"/>
                </a:solidFill>
              </a:rPr>
              <a:t>完成一个项目。学生通过在线学习可以了解到整个项目的流程，加深对理论知识的理解，提高项目实践能力。</a:t>
            </a:r>
          </a:p>
          <a:p>
            <a:r>
              <a:rPr lang="zh-CN" altLang="zh-CN" sz="2400" dirty="0">
                <a:solidFill>
                  <a:schemeClr val="bg1"/>
                </a:solidFill>
              </a:rPr>
              <a:t>（</a:t>
            </a:r>
            <a:r>
              <a:rPr lang="en-US" altLang="zh-CN" sz="2400" dirty="0">
                <a:solidFill>
                  <a:schemeClr val="bg1"/>
                </a:solidFill>
              </a:rPr>
              <a:t>2</a:t>
            </a:r>
            <a:r>
              <a:rPr lang="zh-CN" altLang="zh-CN" sz="2400" dirty="0">
                <a:solidFill>
                  <a:schemeClr val="bg1"/>
                </a:solidFill>
              </a:rPr>
              <a:t>）项目化的案例</a:t>
            </a:r>
            <a:r>
              <a:rPr lang="zh-CN" altLang="zh-CN" sz="2400" b="1" dirty="0">
                <a:solidFill>
                  <a:srgbClr val="FFC000"/>
                </a:solidFill>
              </a:rPr>
              <a:t>把项目分解成一个个任务</a:t>
            </a:r>
            <a:r>
              <a:rPr lang="zh-CN" altLang="zh-CN" sz="2400" dirty="0">
                <a:solidFill>
                  <a:schemeClr val="bg1"/>
                </a:solidFill>
              </a:rPr>
              <a:t>，任务之间有相互的依赖关系，这比较像游戏中的一个个场景，增加了学习的趣味性，促进了学习体验。</a:t>
            </a:r>
          </a:p>
          <a:p>
            <a:r>
              <a:rPr lang="zh-CN" altLang="zh-CN" sz="2400" dirty="0">
                <a:solidFill>
                  <a:schemeClr val="bg1"/>
                </a:solidFill>
              </a:rPr>
              <a:t>（</a:t>
            </a:r>
            <a:r>
              <a:rPr lang="en-US" altLang="zh-CN" sz="2400" dirty="0">
                <a:solidFill>
                  <a:schemeClr val="bg1"/>
                </a:solidFill>
              </a:rPr>
              <a:t>3</a:t>
            </a:r>
            <a:r>
              <a:rPr lang="zh-CN" altLang="zh-CN" sz="2400" dirty="0">
                <a:solidFill>
                  <a:schemeClr val="bg1"/>
                </a:solidFill>
              </a:rPr>
              <a:t>）系统支持多个案例，只要符合其定义和规范的案例都可以用来学习，这为学生的学习创造了很好的环境。</a:t>
            </a:r>
          </a:p>
          <a:p>
            <a:pPr>
              <a:lnSpc>
                <a:spcPct val="120000"/>
              </a:lnSpc>
            </a:pPr>
            <a:endParaRPr lang="zh-CN" altLang="en-US" dirty="0">
              <a:solidFill>
                <a:srgbClr val="FFFFFF"/>
              </a:solidFill>
              <a:latin typeface="Calibri" panose="020F0502020204030204" pitchFamily="2" charset="0"/>
            </a:endParaRPr>
          </a:p>
        </p:txBody>
      </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420776" y="260648"/>
            <a:ext cx="162095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项目优势</a:t>
            </a:r>
          </a:p>
        </p:txBody>
      </p:sp>
    </p:spTree>
    <p:extLst>
      <p:ext uri="{BB962C8B-B14F-4D97-AF65-F5344CB8AC3E}">
        <p14:creationId xmlns:p14="http://schemas.microsoft.com/office/powerpoint/2010/main" val="6670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2"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2" name="TextBox 41"/>
          <p:cNvSpPr txBox="1"/>
          <p:nvPr/>
        </p:nvSpPr>
        <p:spPr>
          <a:xfrm>
            <a:off x="1430389" y="1484784"/>
            <a:ext cx="9417345" cy="3726533"/>
          </a:xfrm>
          <a:prstGeom prst="rect">
            <a:avLst/>
          </a:prstGeom>
          <a:noFill/>
        </p:spPr>
        <p:txBody>
          <a:bodyPr wrap="square" rtlCol="0">
            <a:spAutoFit/>
          </a:bodyPr>
          <a:lstStyle/>
          <a:p>
            <a:r>
              <a:rPr lang="zh-CN" altLang="zh-CN" sz="2400" dirty="0">
                <a:solidFill>
                  <a:schemeClr val="bg1"/>
                </a:solidFill>
              </a:rPr>
              <a:t>（</a:t>
            </a:r>
            <a:r>
              <a:rPr lang="en-US" altLang="zh-CN" sz="2400" dirty="0">
                <a:solidFill>
                  <a:schemeClr val="bg1"/>
                </a:solidFill>
              </a:rPr>
              <a:t>4</a:t>
            </a:r>
            <a:r>
              <a:rPr lang="zh-CN" altLang="zh-CN" sz="2400" dirty="0">
                <a:solidFill>
                  <a:schemeClr val="bg1"/>
                </a:solidFill>
              </a:rPr>
              <a:t>）教师，以</a:t>
            </a:r>
            <a:r>
              <a:rPr lang="zh-CN" altLang="zh-CN" sz="2400" b="1" dirty="0">
                <a:solidFill>
                  <a:srgbClr val="FFC000"/>
                </a:solidFill>
              </a:rPr>
              <a:t>指导者</a:t>
            </a:r>
            <a:r>
              <a:rPr lang="zh-CN" altLang="zh-CN" sz="2400" dirty="0">
                <a:solidFill>
                  <a:schemeClr val="bg1"/>
                </a:solidFill>
              </a:rPr>
              <a:t>的身份，可以随时跟踪、监控各个小组的项目情况，并可以方便的对项目进行讲评。</a:t>
            </a:r>
            <a:endParaRPr lang="en-US" altLang="zh-CN" sz="2400" dirty="0">
              <a:solidFill>
                <a:schemeClr val="bg1"/>
              </a:solidFill>
            </a:endParaRPr>
          </a:p>
          <a:p>
            <a:endParaRPr lang="zh-CN" altLang="zh-CN" sz="2400" dirty="0">
              <a:solidFill>
                <a:schemeClr val="bg1"/>
              </a:solidFill>
            </a:endParaRPr>
          </a:p>
          <a:p>
            <a:r>
              <a:rPr lang="zh-CN" altLang="zh-CN" sz="2400" dirty="0">
                <a:solidFill>
                  <a:schemeClr val="bg1"/>
                </a:solidFill>
              </a:rPr>
              <a:t>该系统使用工程类案例作为实践资源，将一门课程通过一个</a:t>
            </a:r>
            <a:r>
              <a:rPr lang="zh-CN" altLang="zh-CN" sz="2400" b="1" dirty="0">
                <a:solidFill>
                  <a:srgbClr val="FFC000"/>
                </a:solidFill>
              </a:rPr>
              <a:t>项目化案例</a:t>
            </a:r>
            <a:r>
              <a:rPr lang="zh-CN" altLang="zh-CN" sz="2400" dirty="0">
                <a:solidFill>
                  <a:schemeClr val="bg1"/>
                </a:solidFill>
              </a:rPr>
              <a:t>进行展示，以</a:t>
            </a:r>
            <a:r>
              <a:rPr lang="zh-CN" altLang="zh-CN" sz="2400" b="1" dirty="0">
                <a:solidFill>
                  <a:srgbClr val="FFC000"/>
                </a:solidFill>
              </a:rPr>
              <a:t>任务</a:t>
            </a:r>
            <a:r>
              <a:rPr lang="zh-CN" altLang="zh-CN" sz="2400" dirty="0">
                <a:solidFill>
                  <a:schemeClr val="bg1"/>
                </a:solidFill>
              </a:rPr>
              <a:t>的形式进行推进，采用项目分工的形式，按照实际情况给每个项目设定了不同的角色，每个角色都分配给了相应的任务，学生通过</a:t>
            </a:r>
            <a:r>
              <a:rPr lang="zh-CN" altLang="zh-CN" sz="2400" b="1" dirty="0">
                <a:solidFill>
                  <a:srgbClr val="FFC000"/>
                </a:solidFill>
              </a:rPr>
              <a:t>角色的扮演</a:t>
            </a:r>
            <a:r>
              <a:rPr lang="zh-CN" altLang="zh-CN" sz="2400" dirty="0">
                <a:solidFill>
                  <a:schemeClr val="bg1"/>
                </a:solidFill>
              </a:rPr>
              <a:t>来进行项目的学习，模拟真实项目的开展过程，从而进行体验式学习的教学方式，解决工程类实践性学科在教学过程中实践不足的问题。</a:t>
            </a:r>
          </a:p>
          <a:p>
            <a:pPr>
              <a:lnSpc>
                <a:spcPct val="120000"/>
              </a:lnSpc>
            </a:pPr>
            <a:endParaRPr lang="zh-CN" altLang="en-US" dirty="0">
              <a:solidFill>
                <a:srgbClr val="FFFFFF"/>
              </a:solidFill>
              <a:latin typeface="Calibri" panose="020F0502020204030204" pitchFamily="2" charset="0"/>
            </a:endParaRPr>
          </a:p>
        </p:txBody>
      </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420776" y="260648"/>
            <a:ext cx="162095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项目优势</a:t>
            </a:r>
          </a:p>
        </p:txBody>
      </p:sp>
    </p:spTree>
    <p:extLst>
      <p:ext uri="{BB962C8B-B14F-4D97-AF65-F5344CB8AC3E}">
        <p14:creationId xmlns:p14="http://schemas.microsoft.com/office/powerpoint/2010/main" val="182172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2"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4+1</a:t>
              </a:r>
              <a:r>
                <a:rPr lang="zh-CN" altLang="en-US" sz="2800" dirty="0">
                  <a:latin typeface="华文黑体" pitchFamily="2" charset="-122"/>
                  <a:ea typeface="华文黑体" pitchFamily="2" charset="-122"/>
                  <a:cs typeface="华文黑体" pitchFamily="2" charset="-122"/>
                </a:rPr>
                <a:t>视图</a:t>
              </a: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 2.0</a:t>
              </a:r>
              <a:r>
                <a:rPr lang="zh-CN" altLang="en-US" sz="2800" dirty="0">
                  <a:latin typeface="华文黑体" pitchFamily="2" charset="-122"/>
                  <a:ea typeface="华文黑体" pitchFamily="2" charset="-122"/>
                  <a:cs typeface="华文黑体" pitchFamily="2" charset="-122"/>
                </a:rPr>
                <a:t>及应用</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项目简介</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35" name="矩形 34"/>
          <p:cNvSpPr/>
          <p:nvPr/>
        </p:nvSpPr>
        <p:spPr>
          <a:xfrm>
            <a:off x="3621305" y="4396236"/>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应用举例</a:t>
            </a:r>
          </a:p>
        </p:txBody>
      </p:sp>
      <p:sp>
        <p:nvSpPr>
          <p:cNvPr id="43" name="矩形 42"/>
          <p:cNvSpPr/>
          <p:nvPr/>
        </p:nvSpPr>
        <p:spPr>
          <a:xfrm>
            <a:off x="2584817" y="4396236"/>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4</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3" name="TextBox 32"/>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150454666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500"/>
                                        <p:tgtEl>
                                          <p:spTgt spid="4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24" grpId="0" animBg="1"/>
      <p:bldP spid="25"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2" name="圆角矩形 31"/>
          <p:cNvSpPr/>
          <p:nvPr/>
        </p:nvSpPr>
        <p:spPr>
          <a:xfrm>
            <a:off x="8894700" y="271739"/>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220403" y="260648"/>
            <a:ext cx="202170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图分类</a:t>
            </a:r>
          </a:p>
        </p:txBody>
      </p:sp>
      <p:graphicFrame>
        <p:nvGraphicFramePr>
          <p:cNvPr id="7" name="表格 6">
            <a:extLst>
              <a:ext uri="{FF2B5EF4-FFF2-40B4-BE49-F238E27FC236}">
                <a16:creationId xmlns:a16="http://schemas.microsoft.com/office/drawing/2014/main" id="{F35106CD-CA22-47C7-A072-C324DDB2093E}"/>
              </a:ext>
            </a:extLst>
          </p:cNvPr>
          <p:cNvGraphicFramePr>
            <a:graphicFrameLocks noGrp="1"/>
          </p:cNvGraphicFramePr>
          <p:nvPr>
            <p:extLst>
              <p:ext uri="{D42A27DB-BD31-4B8C-83A1-F6EECF244321}">
                <p14:modId xmlns:p14="http://schemas.microsoft.com/office/powerpoint/2010/main" val="603804259"/>
              </p:ext>
            </p:extLst>
          </p:nvPr>
        </p:nvGraphicFramePr>
        <p:xfrm>
          <a:off x="2104314" y="1268760"/>
          <a:ext cx="8126942" cy="4937760"/>
        </p:xfrm>
        <a:graphic>
          <a:graphicData uri="http://schemas.openxmlformats.org/drawingml/2006/table">
            <a:tbl>
              <a:tblPr firstRow="1" bandRow="1">
                <a:tableStyleId>{5C22544A-7EE6-4342-B048-85BDC9FD1C3A}</a:tableStyleId>
              </a:tblPr>
              <a:tblGrid>
                <a:gridCol w="4063471">
                  <a:extLst>
                    <a:ext uri="{9D8B030D-6E8A-4147-A177-3AD203B41FA5}">
                      <a16:colId xmlns:a16="http://schemas.microsoft.com/office/drawing/2014/main" val="925945280"/>
                    </a:ext>
                  </a:extLst>
                </a:gridCol>
                <a:gridCol w="4063471">
                  <a:extLst>
                    <a:ext uri="{9D8B030D-6E8A-4147-A177-3AD203B41FA5}">
                      <a16:colId xmlns:a16="http://schemas.microsoft.com/office/drawing/2014/main" val="2251250397"/>
                    </a:ext>
                  </a:extLst>
                </a:gridCol>
              </a:tblGrid>
              <a:tr h="370840">
                <a:tc>
                  <a:txBody>
                    <a:bodyPr/>
                    <a:lstStyle/>
                    <a:p>
                      <a:r>
                        <a:rPr lang="zh-CN" altLang="en-US" sz="2400" dirty="0"/>
                        <a:t>类型</a:t>
                      </a:r>
                    </a:p>
                  </a:txBody>
                  <a:tcPr/>
                </a:tc>
                <a:tc>
                  <a:txBody>
                    <a:bodyPr/>
                    <a:lstStyle/>
                    <a:p>
                      <a:r>
                        <a:rPr lang="zh-CN" altLang="en-US" sz="2400" dirty="0"/>
                        <a:t>包含</a:t>
                      </a:r>
                    </a:p>
                  </a:txBody>
                  <a:tcPr/>
                </a:tc>
                <a:extLst>
                  <a:ext uri="{0D108BD9-81ED-4DB2-BD59-A6C34878D82A}">
                    <a16:rowId xmlns:a16="http://schemas.microsoft.com/office/drawing/2014/main" val="1436919648"/>
                  </a:ext>
                </a:extLst>
              </a:tr>
              <a:tr h="370840">
                <a:tc>
                  <a:txBody>
                    <a:bodyPr/>
                    <a:lstStyle/>
                    <a:p>
                      <a:r>
                        <a:rPr lang="zh-CN" altLang="en-US" sz="2400" dirty="0"/>
                        <a:t>静态图</a:t>
                      </a:r>
                    </a:p>
                  </a:txBody>
                  <a:tcPr/>
                </a:tc>
                <a:tc>
                  <a:txBody>
                    <a:bodyPr/>
                    <a:lstStyle/>
                    <a:p>
                      <a:r>
                        <a:rPr lang="zh-CN" altLang="en-US" sz="2400" dirty="0">
                          <a:solidFill>
                            <a:schemeClr val="tx1"/>
                          </a:solidFill>
                        </a:rPr>
                        <a:t>类图、组合结构图、对象图和包图</a:t>
                      </a:r>
                      <a:endParaRPr lang="en-US" altLang="zh-CN" sz="2400" dirty="0">
                        <a:solidFill>
                          <a:schemeClr val="tx1"/>
                        </a:solidFill>
                      </a:endParaRPr>
                    </a:p>
                    <a:p>
                      <a:endParaRPr lang="zh-CN" altLang="en-US" sz="2400" dirty="0">
                        <a:solidFill>
                          <a:schemeClr val="tx1"/>
                        </a:solidFill>
                      </a:endParaRPr>
                    </a:p>
                  </a:txBody>
                  <a:tcPr/>
                </a:tc>
                <a:extLst>
                  <a:ext uri="{0D108BD9-81ED-4DB2-BD59-A6C34878D82A}">
                    <a16:rowId xmlns:a16="http://schemas.microsoft.com/office/drawing/2014/main" val="322144690"/>
                  </a:ext>
                </a:extLst>
              </a:tr>
              <a:tr h="370840">
                <a:tc>
                  <a:txBody>
                    <a:bodyPr/>
                    <a:lstStyle/>
                    <a:p>
                      <a:r>
                        <a:rPr lang="zh-CN" altLang="en-US" sz="2400" dirty="0">
                          <a:solidFill>
                            <a:schemeClr val="tx1"/>
                          </a:solidFill>
                        </a:rPr>
                        <a:t>行为图</a:t>
                      </a:r>
                    </a:p>
                  </a:txBody>
                  <a:tcPr/>
                </a:tc>
                <a:tc>
                  <a:txBody>
                    <a:bodyPr/>
                    <a:lstStyle/>
                    <a:p>
                      <a:r>
                        <a:rPr lang="zh-CN" altLang="en-US" sz="2400" dirty="0">
                          <a:solidFill>
                            <a:schemeClr val="tx1"/>
                          </a:solidFill>
                        </a:rPr>
                        <a:t>活动图、状态图</a:t>
                      </a:r>
                      <a:endParaRPr lang="en-US" altLang="zh-CN" sz="2400" dirty="0">
                        <a:solidFill>
                          <a:schemeClr val="tx1"/>
                        </a:solidFill>
                      </a:endParaRPr>
                    </a:p>
                    <a:p>
                      <a:endParaRPr lang="zh-CN" altLang="en-US" sz="2400" dirty="0">
                        <a:solidFill>
                          <a:schemeClr val="tx1"/>
                        </a:solidFill>
                      </a:endParaRPr>
                    </a:p>
                  </a:txBody>
                  <a:tcPr/>
                </a:tc>
                <a:extLst>
                  <a:ext uri="{0D108BD9-81ED-4DB2-BD59-A6C34878D82A}">
                    <a16:rowId xmlns:a16="http://schemas.microsoft.com/office/drawing/2014/main" val="1144786651"/>
                  </a:ext>
                </a:extLst>
              </a:tr>
              <a:tr h="370840">
                <a:tc>
                  <a:txBody>
                    <a:bodyPr/>
                    <a:lstStyle/>
                    <a:p>
                      <a:r>
                        <a:rPr lang="zh-CN" altLang="en-US" sz="2400" dirty="0">
                          <a:solidFill>
                            <a:schemeClr val="tx1"/>
                          </a:solidFill>
                        </a:rPr>
                        <a:t>用例图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rPr>
                        <a:t>用例图</a:t>
                      </a:r>
                      <a:endParaRPr lang="en-US" altLang="zh-CN" sz="2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solidFill>
                          <a:schemeClr val="tx1"/>
                        </a:solidFill>
                      </a:endParaRPr>
                    </a:p>
                  </a:txBody>
                  <a:tcPr/>
                </a:tc>
                <a:extLst>
                  <a:ext uri="{0D108BD9-81ED-4DB2-BD59-A6C34878D82A}">
                    <a16:rowId xmlns:a16="http://schemas.microsoft.com/office/drawing/2014/main" val="3346910241"/>
                  </a:ext>
                </a:extLst>
              </a:tr>
              <a:tr h="370840">
                <a:tc>
                  <a:txBody>
                    <a:bodyPr/>
                    <a:lstStyle/>
                    <a:p>
                      <a:r>
                        <a:rPr lang="zh-CN" altLang="en-US" sz="2400" dirty="0"/>
                        <a:t>交互图</a:t>
                      </a:r>
                    </a:p>
                  </a:txBody>
                  <a:tcPr/>
                </a:tc>
                <a:tc>
                  <a:txBody>
                    <a:bodyPr/>
                    <a:lstStyle/>
                    <a:p>
                      <a:r>
                        <a:rPr lang="zh-CN" altLang="en-US" sz="2400" dirty="0">
                          <a:solidFill>
                            <a:schemeClr val="tx1"/>
                          </a:solidFill>
                        </a:rPr>
                        <a:t>顺序图、通信图、交互概览图和时序图</a:t>
                      </a:r>
                    </a:p>
                  </a:txBody>
                  <a:tcPr/>
                </a:tc>
                <a:extLst>
                  <a:ext uri="{0D108BD9-81ED-4DB2-BD59-A6C34878D82A}">
                    <a16:rowId xmlns:a16="http://schemas.microsoft.com/office/drawing/2014/main" val="2631749946"/>
                  </a:ext>
                </a:extLst>
              </a:tr>
              <a:tr h="370840">
                <a:tc>
                  <a:txBody>
                    <a:bodyPr/>
                    <a:lstStyle/>
                    <a:p>
                      <a:r>
                        <a:rPr lang="zh-CN" altLang="en-US" sz="2400" dirty="0"/>
                        <a:t>实现图</a:t>
                      </a:r>
                    </a:p>
                  </a:txBody>
                  <a:tcPr/>
                </a:tc>
                <a:tc>
                  <a:txBody>
                    <a:bodyPr/>
                    <a:lstStyle/>
                    <a:p>
                      <a:r>
                        <a:rPr lang="zh-CN" altLang="en-US" sz="2400" dirty="0">
                          <a:solidFill>
                            <a:schemeClr val="tx1"/>
                          </a:solidFill>
                        </a:rPr>
                        <a:t>构件图、部署图</a:t>
                      </a:r>
                      <a:endParaRPr lang="en-US" altLang="zh-CN" sz="2400" dirty="0">
                        <a:solidFill>
                          <a:schemeClr val="tx1"/>
                        </a:solidFill>
                      </a:endParaRPr>
                    </a:p>
                    <a:p>
                      <a:endParaRPr lang="zh-CN" altLang="en-US" sz="2400" dirty="0">
                        <a:solidFill>
                          <a:schemeClr val="tx1"/>
                        </a:solidFill>
                      </a:endParaRPr>
                    </a:p>
                  </a:txBody>
                  <a:tcPr/>
                </a:tc>
                <a:extLst>
                  <a:ext uri="{0D108BD9-81ED-4DB2-BD59-A6C34878D82A}">
                    <a16:rowId xmlns:a16="http://schemas.microsoft.com/office/drawing/2014/main" val="1963870820"/>
                  </a:ext>
                </a:extLst>
              </a:tr>
            </a:tbl>
          </a:graphicData>
        </a:graphic>
      </p:graphicFrame>
    </p:spTree>
    <p:extLst>
      <p:ext uri="{BB962C8B-B14F-4D97-AF65-F5344CB8AC3E}">
        <p14:creationId xmlns:p14="http://schemas.microsoft.com/office/powerpoint/2010/main" val="385132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600315" y="260648"/>
            <a:ext cx="126188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用例图</a:t>
            </a:r>
          </a:p>
        </p:txBody>
      </p:sp>
      <p:sp>
        <p:nvSpPr>
          <p:cNvPr id="5" name="TextBox 87">
            <a:extLst>
              <a:ext uri="{FF2B5EF4-FFF2-40B4-BE49-F238E27FC236}">
                <a16:creationId xmlns:a16="http://schemas.microsoft.com/office/drawing/2014/main" id="{6AD4008B-9BCA-4FBA-9B50-2A1F914F6C2C}"/>
              </a:ext>
            </a:extLst>
          </p:cNvPr>
          <p:cNvSpPr txBox="1"/>
          <p:nvPr/>
        </p:nvSpPr>
        <p:spPr>
          <a:xfrm>
            <a:off x="802618" y="2459504"/>
            <a:ext cx="10585175" cy="1938992"/>
          </a:xfrm>
          <a:prstGeom prst="rect">
            <a:avLst/>
          </a:prstGeom>
          <a:noFill/>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用例图中的主体内容用例、参与者、通信关联并没有变化</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r>
              <a:rPr lang="zh-CN" altLang="en-US" sz="2400" dirty="0">
                <a:solidFill>
                  <a:schemeClr val="bg1"/>
                </a:solidFill>
                <a:latin typeface="微软雅黑 Light" panose="020B0502040204020203" pitchFamily="34" charset="-122"/>
                <a:ea typeface="微软雅黑 Light" panose="020B0502040204020203" pitchFamily="34" charset="-122"/>
              </a:rPr>
              <a:t>如果</a:t>
            </a:r>
            <a:r>
              <a:rPr lang="zh-CN" altLang="en-US" sz="2400" b="1" dirty="0">
                <a:solidFill>
                  <a:srgbClr val="FFC000"/>
                </a:solidFill>
                <a:latin typeface="微软雅黑 Light" panose="020B0502040204020203" pitchFamily="34" charset="-122"/>
                <a:ea typeface="微软雅黑 Light" panose="020B0502040204020203" pitchFamily="34" charset="-122"/>
              </a:rPr>
              <a:t>用</a:t>
            </a:r>
            <a:r>
              <a:rPr lang="en-US" altLang="zh-CN" sz="2400" b="1" dirty="0">
                <a:solidFill>
                  <a:srgbClr val="FFC000"/>
                </a:solidFill>
                <a:latin typeface="微软雅黑 Light" panose="020B0502040204020203" pitchFamily="34" charset="-122"/>
                <a:ea typeface="微软雅黑 Light" panose="020B0502040204020203" pitchFamily="34" charset="-122"/>
              </a:rPr>
              <a:t>UML1.X,</a:t>
            </a:r>
            <a:r>
              <a:rPr lang="zh-CN" altLang="en-US" sz="2400" b="1" dirty="0">
                <a:solidFill>
                  <a:srgbClr val="FFC000"/>
                </a:solidFill>
                <a:latin typeface="微软雅黑 Light" panose="020B0502040204020203" pitchFamily="34" charset="-122"/>
                <a:ea typeface="微软雅黑 Light" panose="020B0502040204020203" pitchFamily="34" charset="-122"/>
              </a:rPr>
              <a:t>只能用用例图所归属的包来表达一组用例的逻辑组织关系</a:t>
            </a:r>
            <a:r>
              <a:rPr lang="zh-CN" altLang="en-US" sz="2400" dirty="0">
                <a:solidFill>
                  <a:schemeClr val="bg1"/>
                </a:solidFill>
                <a:latin typeface="微软雅黑 Light" panose="020B0502040204020203" pitchFamily="34" charset="-122"/>
                <a:ea typeface="微软雅黑 Light" panose="020B0502040204020203" pitchFamily="34" charset="-122"/>
              </a:rPr>
              <a:t>，即用用例在模型中所处的物理位置表达逻辑组织关系。在</a:t>
            </a:r>
            <a:r>
              <a:rPr lang="en-US" altLang="zh-CN" sz="2400" dirty="0">
                <a:solidFill>
                  <a:schemeClr val="bg1"/>
                </a:solidFill>
                <a:latin typeface="微软雅黑 Light" panose="020B0502040204020203" pitchFamily="34" charset="-122"/>
                <a:ea typeface="微软雅黑 Light" panose="020B0502040204020203" pitchFamily="34" charset="-122"/>
              </a:rPr>
              <a:t>UML2.0</a:t>
            </a:r>
            <a:r>
              <a:rPr lang="zh-CN" altLang="en-US" sz="2400" dirty="0">
                <a:solidFill>
                  <a:schemeClr val="bg1"/>
                </a:solidFill>
                <a:latin typeface="微软雅黑 Light" panose="020B0502040204020203" pitchFamily="34" charset="-122"/>
                <a:ea typeface="微软雅黑 Light" panose="020B0502040204020203" pitchFamily="34" charset="-122"/>
              </a:rPr>
              <a:t>中，</a:t>
            </a:r>
            <a:r>
              <a:rPr lang="zh-CN" altLang="en-US" sz="2400" b="1" dirty="0">
                <a:solidFill>
                  <a:srgbClr val="FFC000"/>
                </a:solidFill>
                <a:latin typeface="微软雅黑 Light" panose="020B0502040204020203" pitchFamily="34" charset="-122"/>
                <a:ea typeface="微软雅黑 Light" panose="020B0502040204020203" pitchFamily="34" charset="-122"/>
              </a:rPr>
              <a:t>为每个用例增加了一个称为</a:t>
            </a:r>
            <a:r>
              <a:rPr lang="en-US" altLang="zh-CN" sz="2400" b="1" dirty="0">
                <a:solidFill>
                  <a:srgbClr val="FFC000"/>
                </a:solidFill>
                <a:latin typeface="微软雅黑 Light" panose="020B0502040204020203" pitchFamily="34" charset="-122"/>
                <a:ea typeface="微软雅黑 Light" panose="020B0502040204020203" pitchFamily="34" charset="-122"/>
              </a:rPr>
              <a:t>Subject</a:t>
            </a:r>
            <a:r>
              <a:rPr lang="zh-CN" altLang="en-US" sz="2400" b="1" dirty="0">
                <a:solidFill>
                  <a:srgbClr val="FFC000"/>
                </a:solidFill>
                <a:latin typeface="微软雅黑 Light" panose="020B0502040204020203" pitchFamily="34" charset="-122"/>
                <a:ea typeface="微软雅黑 Light" panose="020B0502040204020203" pitchFamily="34" charset="-122"/>
              </a:rPr>
              <a:t>的特征</a:t>
            </a:r>
            <a:r>
              <a:rPr lang="zh-CN" altLang="en-US" sz="2400" dirty="0">
                <a:solidFill>
                  <a:schemeClr val="bg1"/>
                </a:solidFill>
                <a:latin typeface="微软雅黑 Light" panose="020B0502040204020203" pitchFamily="34" charset="-122"/>
                <a:ea typeface="微软雅黑 Light" panose="020B0502040204020203" pitchFamily="34" charset="-122"/>
              </a:rPr>
              <a:t>，这项特征的取值可以作为在</a:t>
            </a:r>
            <a:r>
              <a:rPr lang="zh-CN" altLang="en-US" sz="2400" b="1" dirty="0">
                <a:solidFill>
                  <a:srgbClr val="FFC000"/>
                </a:solidFill>
                <a:latin typeface="微软雅黑 Light" panose="020B0502040204020203" pitchFamily="34" charset="-122"/>
                <a:ea typeface="微软雅黑 Light" panose="020B0502040204020203" pitchFamily="34" charset="-122"/>
              </a:rPr>
              <a:t>逻辑层面</a:t>
            </a:r>
            <a:r>
              <a:rPr lang="zh-CN" altLang="en-US" sz="2400" dirty="0">
                <a:solidFill>
                  <a:schemeClr val="bg1"/>
                </a:solidFill>
                <a:latin typeface="微软雅黑 Light" panose="020B0502040204020203" pitchFamily="34" charset="-122"/>
                <a:ea typeface="微软雅黑 Light" panose="020B0502040204020203" pitchFamily="34" charset="-122"/>
              </a:rPr>
              <a:t>划分一组用例的一项依据。用例所属的“系统边界”就是“</a:t>
            </a:r>
            <a:r>
              <a:rPr lang="en-US" altLang="zh-CN" sz="2400" dirty="0">
                <a:solidFill>
                  <a:schemeClr val="bg1"/>
                </a:solidFill>
                <a:latin typeface="微软雅黑 Light" panose="020B0502040204020203" pitchFamily="34" charset="-122"/>
                <a:ea typeface="微软雅黑 Light" panose="020B0502040204020203" pitchFamily="34" charset="-122"/>
              </a:rPr>
              <a:t>Subject”</a:t>
            </a:r>
            <a:r>
              <a:rPr lang="zh-CN" altLang="en-US" sz="2400" dirty="0">
                <a:solidFill>
                  <a:schemeClr val="bg1"/>
                </a:solidFill>
                <a:latin typeface="微软雅黑 Light" panose="020B0502040204020203" pitchFamily="34" charset="-122"/>
                <a:ea typeface="微软雅黑 Light" panose="020B0502040204020203" pitchFamily="34" charset="-122"/>
              </a:rPr>
              <a:t>的一种典型例子。       </a:t>
            </a:r>
          </a:p>
        </p:txBody>
      </p:sp>
    </p:spTree>
    <p:extLst>
      <p:ext uri="{BB962C8B-B14F-4D97-AF65-F5344CB8AC3E}">
        <p14:creationId xmlns:p14="http://schemas.microsoft.com/office/powerpoint/2010/main" val="295552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8882170" y="260648"/>
            <a:ext cx="269817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主要功能用例图</a:t>
            </a:r>
          </a:p>
        </p:txBody>
      </p:sp>
      <p:sp>
        <p:nvSpPr>
          <p:cNvPr id="5" name="TextBox 87">
            <a:extLst>
              <a:ext uri="{FF2B5EF4-FFF2-40B4-BE49-F238E27FC236}">
                <a16:creationId xmlns:a16="http://schemas.microsoft.com/office/drawing/2014/main" id="{6AD4008B-9BCA-4FBA-9B50-2A1F914F6C2C}"/>
              </a:ext>
            </a:extLst>
          </p:cNvPr>
          <p:cNvSpPr txBox="1"/>
          <p:nvPr/>
        </p:nvSpPr>
        <p:spPr>
          <a:xfrm>
            <a:off x="766615" y="1628800"/>
            <a:ext cx="2304255" cy="4524315"/>
          </a:xfrm>
          <a:prstGeom prst="rect">
            <a:avLst/>
          </a:prstGeom>
          <a:noFill/>
        </p:spPr>
        <p:txBody>
          <a:bodyPr wrap="square" rtlCol="0">
            <a:spAutoFit/>
          </a:bodyPr>
          <a:lstStyle/>
          <a:p>
            <a:r>
              <a:rPr lang="zh-CN" altLang="en-US" sz="2400" dirty="0">
                <a:solidFill>
                  <a:schemeClr val="bg1"/>
                </a:solidFill>
              </a:rPr>
              <a:t>用例图主要回答了两个问题：</a:t>
            </a:r>
            <a:r>
              <a:rPr lang="en-US" altLang="zh-CN" sz="2400" b="1" dirty="0">
                <a:solidFill>
                  <a:srgbClr val="FFC000"/>
                </a:solidFill>
              </a:rPr>
              <a:t>1</a:t>
            </a:r>
            <a:r>
              <a:rPr lang="zh-CN" altLang="en-US" sz="2400" b="1" dirty="0">
                <a:solidFill>
                  <a:srgbClr val="FFC000"/>
                </a:solidFill>
              </a:rPr>
              <a:t>、是谁用软件</a:t>
            </a:r>
            <a:r>
              <a:rPr lang="en-US" altLang="zh-CN" sz="2400" b="1" dirty="0">
                <a:solidFill>
                  <a:srgbClr val="FFC000"/>
                </a:solidFill>
              </a:rPr>
              <a:t>2</a:t>
            </a:r>
            <a:r>
              <a:rPr lang="zh-CN" altLang="en-US" sz="2400" b="1" dirty="0">
                <a:solidFill>
                  <a:srgbClr val="FFC000"/>
                </a:solidFill>
              </a:rPr>
              <a:t>、软件的功能</a:t>
            </a:r>
            <a:r>
              <a:rPr lang="zh-CN" altLang="en-US" sz="2400" dirty="0">
                <a:solidFill>
                  <a:schemeClr val="bg1"/>
                </a:solidFill>
              </a:rPr>
              <a:t>从用户的角度描述了系统的功能，并指出各个功能的执行者，强调用户的使用者，系统为执行者完成哪些功能。</a:t>
            </a:r>
            <a:endParaRPr lang="zh-CN" altLang="en-US" sz="2400" dirty="0">
              <a:solidFill>
                <a:schemeClr val="bg1"/>
              </a:solidFill>
              <a:latin typeface="华文细黑" pitchFamily="2" charset="-122"/>
              <a:ea typeface="华文细黑" pitchFamily="2" charset="-122"/>
              <a:cs typeface="华文黑体" pitchFamily="2" charset="-122"/>
            </a:endParaRPr>
          </a:p>
        </p:txBody>
      </p:sp>
      <p:pic>
        <p:nvPicPr>
          <p:cNvPr id="8" name="图片 7">
            <a:extLst>
              <a:ext uri="{FF2B5EF4-FFF2-40B4-BE49-F238E27FC236}">
                <a16:creationId xmlns:a16="http://schemas.microsoft.com/office/drawing/2014/main" id="{ED6C1280-1703-430F-895C-192C9F6D412D}"/>
              </a:ext>
            </a:extLst>
          </p:cNvPr>
          <p:cNvPicPr/>
          <p:nvPr/>
        </p:nvPicPr>
        <p:blipFill>
          <a:blip r:embed="rId2"/>
          <a:stretch>
            <a:fillRect/>
          </a:stretch>
        </p:blipFill>
        <p:spPr>
          <a:xfrm>
            <a:off x="4222998" y="1412776"/>
            <a:ext cx="7488832" cy="5184576"/>
          </a:xfrm>
          <a:prstGeom prst="rect">
            <a:avLst/>
          </a:prstGeom>
        </p:spPr>
      </p:pic>
    </p:spTree>
    <p:extLst>
      <p:ext uri="{BB962C8B-B14F-4D97-AF65-F5344CB8AC3E}">
        <p14:creationId xmlns:p14="http://schemas.microsoft.com/office/powerpoint/2010/main" val="12647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061706" y="260648"/>
            <a:ext cx="2339102"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用例图的绘制</a:t>
            </a:r>
          </a:p>
        </p:txBody>
      </p:sp>
      <p:sp>
        <p:nvSpPr>
          <p:cNvPr id="5" name="TextBox 87">
            <a:extLst>
              <a:ext uri="{FF2B5EF4-FFF2-40B4-BE49-F238E27FC236}">
                <a16:creationId xmlns:a16="http://schemas.microsoft.com/office/drawing/2014/main" id="{6AD4008B-9BCA-4FBA-9B50-2A1F914F6C2C}"/>
              </a:ext>
            </a:extLst>
          </p:cNvPr>
          <p:cNvSpPr txBox="1"/>
          <p:nvPr/>
        </p:nvSpPr>
        <p:spPr>
          <a:xfrm>
            <a:off x="766615" y="1628800"/>
            <a:ext cx="10657183" cy="5262979"/>
          </a:xfrm>
          <a:prstGeom prst="rect">
            <a:avLst/>
          </a:prstGeom>
          <a:noFill/>
        </p:spPr>
        <p:txBody>
          <a:bodyPr wrap="square" rtlCol="0">
            <a:spAutoFit/>
          </a:bodyPr>
          <a:lstStyle/>
          <a:p>
            <a:r>
              <a:rPr lang="zh-CN" altLang="en-US" sz="2400" dirty="0">
                <a:solidFill>
                  <a:schemeClr val="bg1"/>
                </a:solidFill>
              </a:rPr>
              <a:t>用例图由</a:t>
            </a:r>
            <a:r>
              <a:rPr lang="zh-CN" altLang="en-US" sz="2400" b="1" dirty="0">
                <a:solidFill>
                  <a:srgbClr val="FFC000"/>
                </a:solidFill>
              </a:rPr>
              <a:t>参与者、用例、子系统</a:t>
            </a:r>
            <a:r>
              <a:rPr lang="zh-CN" altLang="en-US" sz="2400" dirty="0">
                <a:solidFill>
                  <a:schemeClr val="bg1"/>
                </a:solidFill>
              </a:rPr>
              <a:t>以及它们之间的</a:t>
            </a:r>
            <a:r>
              <a:rPr lang="zh-CN" altLang="en-US" sz="2400" b="1" dirty="0">
                <a:solidFill>
                  <a:srgbClr val="FFC000"/>
                </a:solidFill>
              </a:rPr>
              <a:t>关系</a:t>
            </a:r>
            <a:r>
              <a:rPr lang="zh-CN" altLang="en-US" sz="2400" dirty="0">
                <a:solidFill>
                  <a:schemeClr val="bg1"/>
                </a:solidFill>
              </a:rPr>
              <a:t>构成的，用于描述系统功能的</a:t>
            </a:r>
            <a:r>
              <a:rPr lang="zh-CN" altLang="en-US" sz="2400" b="1" dirty="0">
                <a:solidFill>
                  <a:srgbClr val="FFC000"/>
                </a:solidFill>
              </a:rPr>
              <a:t>动态视图</a:t>
            </a:r>
            <a:r>
              <a:rPr lang="zh-CN" altLang="en-US" sz="2400" dirty="0">
                <a:solidFill>
                  <a:schemeClr val="bg1"/>
                </a:solidFill>
              </a:rPr>
              <a:t>称为用例图</a:t>
            </a:r>
            <a:br>
              <a:rPr lang="zh-CN" altLang="en-US" sz="2400" dirty="0">
                <a:solidFill>
                  <a:schemeClr val="bg1"/>
                </a:solidFill>
              </a:rPr>
            </a:br>
            <a:endParaRPr lang="en-US" altLang="zh-CN" sz="2400" dirty="0">
              <a:solidFill>
                <a:schemeClr val="bg1"/>
              </a:solidFill>
            </a:endParaRPr>
          </a:p>
          <a:p>
            <a:r>
              <a:rPr lang="zh-CN" altLang="en-US" sz="2400" dirty="0">
                <a:solidFill>
                  <a:schemeClr val="bg1"/>
                </a:solidFill>
              </a:rPr>
              <a:t>参与者：是指存在于系统外部并直接与系统交互的人、系统或设备等，用一个</a:t>
            </a:r>
            <a:r>
              <a:rPr lang="zh-CN" altLang="en-US" sz="2400" b="1" dirty="0">
                <a:solidFill>
                  <a:srgbClr val="FFC000"/>
                </a:solidFill>
              </a:rPr>
              <a:t>小人</a:t>
            </a:r>
            <a:r>
              <a:rPr lang="zh-CN" altLang="en-US" sz="2400" dirty="0">
                <a:solidFill>
                  <a:schemeClr val="bg1"/>
                </a:solidFill>
              </a:rPr>
              <a:t>表示</a:t>
            </a:r>
          </a:p>
          <a:p>
            <a:endParaRPr lang="en-US" altLang="zh-CN" sz="2400" dirty="0">
              <a:solidFill>
                <a:schemeClr val="bg1"/>
              </a:solidFill>
            </a:endParaRPr>
          </a:p>
          <a:p>
            <a:r>
              <a:rPr lang="zh-CN" altLang="en-US" sz="2400" dirty="0">
                <a:solidFill>
                  <a:schemeClr val="bg1"/>
                </a:solidFill>
              </a:rPr>
              <a:t>用例概述：是系统为参与者提供的功能</a:t>
            </a:r>
            <a:r>
              <a:rPr lang="en-US" altLang="zh-CN" sz="2400" dirty="0">
                <a:solidFill>
                  <a:schemeClr val="bg1"/>
                </a:solidFill>
              </a:rPr>
              <a:t>,</a:t>
            </a:r>
            <a:r>
              <a:rPr lang="zh-CN" altLang="en-US" sz="2400" dirty="0">
                <a:solidFill>
                  <a:schemeClr val="bg1"/>
                </a:solidFill>
              </a:rPr>
              <a:t>对于用例的命名可以取一个简单的、概括性的名称。一般是</a:t>
            </a:r>
            <a:r>
              <a:rPr lang="zh-CN" altLang="en-US" sz="2400" b="1" dirty="0">
                <a:solidFill>
                  <a:srgbClr val="FFC000"/>
                </a:solidFill>
              </a:rPr>
              <a:t>带有动作性</a:t>
            </a:r>
            <a:r>
              <a:rPr lang="zh-CN" altLang="en-US" sz="2400" dirty="0">
                <a:solidFill>
                  <a:schemeClr val="bg1"/>
                </a:solidFill>
              </a:rPr>
              <a:t>的名称。用例在画图中用</a:t>
            </a:r>
            <a:r>
              <a:rPr lang="zh-CN" altLang="en-US" sz="2400" b="1" dirty="0">
                <a:solidFill>
                  <a:srgbClr val="FFC000"/>
                </a:solidFill>
              </a:rPr>
              <a:t>椭圆</a:t>
            </a:r>
            <a:r>
              <a:rPr lang="zh-CN" altLang="en-US" sz="2400" dirty="0">
                <a:solidFill>
                  <a:schemeClr val="bg1"/>
                </a:solidFill>
              </a:rPr>
              <a:t>来表示。</a:t>
            </a:r>
            <a:endParaRPr lang="en-US" altLang="zh-CN" sz="2400" dirty="0">
              <a:solidFill>
                <a:schemeClr val="bg1"/>
              </a:solidFill>
            </a:endParaRPr>
          </a:p>
          <a:p>
            <a:endParaRPr lang="en-US" altLang="zh-CN" sz="2400" dirty="0">
              <a:solidFill>
                <a:schemeClr val="bg1"/>
              </a:solidFill>
              <a:latin typeface="+mn-ea"/>
              <a:cs typeface="Arial Unicode MS" panose="020B0604020202020204" pitchFamily="34" charset="-122"/>
            </a:endParaRPr>
          </a:p>
          <a:p>
            <a:r>
              <a:rPr lang="zh-CN" altLang="en-US" sz="2400" dirty="0">
                <a:solidFill>
                  <a:schemeClr val="bg1"/>
                </a:solidFill>
                <a:latin typeface="+mn-ea"/>
                <a:cs typeface="Arial Unicode MS" panose="020B0604020202020204" pitchFamily="34" charset="-122"/>
              </a:rPr>
              <a:t>子系统：用来展示系统的一部分功能，这部分功能联系紧密</a:t>
            </a:r>
            <a:endParaRPr lang="en-US" altLang="zh-CN" sz="2400" dirty="0">
              <a:solidFill>
                <a:schemeClr val="bg1"/>
              </a:solidFill>
              <a:latin typeface="+mn-ea"/>
              <a:cs typeface="Arial Unicode MS" panose="020B0604020202020204" pitchFamily="34" charset="-122"/>
            </a:endParaRPr>
          </a:p>
          <a:p>
            <a:endParaRPr lang="en-US" altLang="zh-CN" sz="2400" dirty="0">
              <a:solidFill>
                <a:schemeClr val="bg1"/>
              </a:solidFill>
              <a:latin typeface="+mn-ea"/>
              <a:cs typeface="Arial Unicode MS" panose="020B0604020202020204" pitchFamily="34" charset="-122"/>
            </a:endParaRPr>
          </a:p>
          <a:p>
            <a:r>
              <a:rPr lang="zh-CN" altLang="en-US" sz="2400" dirty="0">
                <a:solidFill>
                  <a:schemeClr val="bg1"/>
                </a:solidFill>
              </a:rPr>
              <a:t>关系：参与者与用例之间的关系就是参与者使用系统的功能用一个箭头指向用例</a:t>
            </a:r>
            <a:endParaRPr lang="en-US" altLang="zh-CN" sz="3200" dirty="0">
              <a:solidFill>
                <a:schemeClr val="bg1"/>
              </a:solidFill>
              <a:latin typeface="+mn-ea"/>
              <a:cs typeface="Arial Unicode MS" panose="020B0604020202020204" pitchFamily="34" charset="-122"/>
            </a:endParaRPr>
          </a:p>
          <a:p>
            <a:endParaRPr lang="en-US" altLang="zh-CN" sz="2400" dirty="0">
              <a:solidFill>
                <a:schemeClr val="bg1"/>
              </a:solidFill>
            </a:endParaRPr>
          </a:p>
        </p:txBody>
      </p:sp>
    </p:spTree>
    <p:extLst>
      <p:ext uri="{BB962C8B-B14F-4D97-AF65-F5344CB8AC3E}">
        <p14:creationId xmlns:p14="http://schemas.microsoft.com/office/powerpoint/2010/main" val="15384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9" name="矩形 8"/>
          <p:cNvSpPr/>
          <p:nvPr/>
        </p:nvSpPr>
        <p:spPr>
          <a:xfrm>
            <a:off x="262558" y="1180814"/>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zh-CN" altLang="en-US" sz="2400" dirty="0">
                <a:latin typeface="华文细黑" pitchFamily="2" charset="-122"/>
                <a:ea typeface="华文细黑" pitchFamily="2" charset="-122"/>
                <a:cs typeface="华文黑体" pitchFamily="2" charset="-122"/>
              </a:rPr>
              <a:t>依赖</a:t>
            </a:r>
            <a:endParaRPr lang="zh-CN" altLang="en-US" sz="2000" dirty="0">
              <a:latin typeface="华文细黑" pitchFamily="2" charset="-122"/>
              <a:ea typeface="华文细黑" pitchFamily="2" charset="-122"/>
              <a:cs typeface="华文黑体" pitchFamily="2" charset="-122"/>
            </a:endParaRPr>
          </a:p>
        </p:txBody>
      </p:sp>
      <p:sp>
        <p:nvSpPr>
          <p:cNvPr id="2" name="矩形 1"/>
          <p:cNvSpPr/>
          <p:nvPr/>
        </p:nvSpPr>
        <p:spPr>
          <a:xfrm>
            <a:off x="171407" y="1874060"/>
            <a:ext cx="5419743" cy="1137106"/>
          </a:xfrm>
          <a:prstGeom prst="rect">
            <a:avLst/>
          </a:prstGeom>
        </p:spPr>
        <p:txBody>
          <a:bodyPr wrap="square">
            <a:spAutoFit/>
          </a:bodyPr>
          <a:lstStyle/>
          <a:p>
            <a:pPr algn="ctr">
              <a:lnSpc>
                <a:spcPct val="150000"/>
              </a:lnSpc>
            </a:pPr>
            <a:r>
              <a:rPr lang="zh-CN" altLang="en-US" sz="2400" dirty="0">
                <a:solidFill>
                  <a:schemeClr val="bg1"/>
                </a:solidFill>
              </a:rPr>
              <a:t>是两个模型元素间的语义关系其中一个</a:t>
            </a:r>
            <a:endParaRPr lang="en-US" altLang="zh-CN" sz="2400" dirty="0">
              <a:solidFill>
                <a:schemeClr val="bg1"/>
              </a:solidFill>
            </a:endParaRPr>
          </a:p>
          <a:p>
            <a:pPr algn="ctr">
              <a:lnSpc>
                <a:spcPct val="150000"/>
              </a:lnSpc>
            </a:pPr>
            <a:r>
              <a:rPr lang="zh-CN" altLang="en-US" sz="2400" dirty="0">
                <a:solidFill>
                  <a:schemeClr val="bg1"/>
                </a:solidFill>
              </a:rPr>
              <a:t>元素发生变化会影响另一个元素的语义</a:t>
            </a:r>
          </a:p>
        </p:txBody>
      </p:sp>
      <p:sp>
        <p:nvSpPr>
          <p:cNvPr id="41" name="矩形 40"/>
          <p:cNvSpPr/>
          <p:nvPr/>
        </p:nvSpPr>
        <p:spPr>
          <a:xfrm>
            <a:off x="6148802" y="1137007"/>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zh-CN" altLang="en-US" sz="2400" dirty="0">
                <a:latin typeface="华文细黑" pitchFamily="2" charset="-122"/>
                <a:ea typeface="华文细黑" pitchFamily="2" charset="-122"/>
                <a:cs typeface="华文黑体" pitchFamily="2" charset="-122"/>
              </a:rPr>
              <a:t>关联</a:t>
            </a:r>
            <a:endParaRPr lang="zh-CN" altLang="en-US" sz="2000" dirty="0">
              <a:latin typeface="华文细黑" pitchFamily="2" charset="-122"/>
              <a:ea typeface="华文细黑" pitchFamily="2" charset="-122"/>
              <a:cs typeface="华文黑体" pitchFamily="2" charset="-122"/>
            </a:endParaRPr>
          </a:p>
        </p:txBody>
      </p:sp>
      <p:sp>
        <p:nvSpPr>
          <p:cNvPr id="42" name="矩形 41"/>
          <p:cNvSpPr/>
          <p:nvPr/>
        </p:nvSpPr>
        <p:spPr>
          <a:xfrm>
            <a:off x="6148802" y="2028436"/>
            <a:ext cx="4698931" cy="1200329"/>
          </a:xfrm>
          <a:prstGeom prst="rect">
            <a:avLst/>
          </a:prstGeom>
        </p:spPr>
        <p:txBody>
          <a:bodyPr wrap="square">
            <a:spAutoFit/>
          </a:bodyPr>
          <a:lstStyle/>
          <a:p>
            <a:r>
              <a:rPr lang="zh-CN" altLang="en-US" sz="2400" dirty="0">
                <a:solidFill>
                  <a:schemeClr val="bg1"/>
                </a:solidFill>
                <a:latin typeface="+mn-ea"/>
              </a:rPr>
              <a:t>表示参与者与用例之间的通信，</a:t>
            </a:r>
            <a:endParaRPr lang="en-US" altLang="zh-CN" sz="2400" dirty="0">
              <a:solidFill>
                <a:schemeClr val="bg1"/>
              </a:solidFill>
              <a:latin typeface="+mn-ea"/>
            </a:endParaRPr>
          </a:p>
          <a:p>
            <a:r>
              <a:rPr lang="zh-CN" altLang="en-US" sz="2400" dirty="0">
                <a:solidFill>
                  <a:schemeClr val="bg1"/>
                </a:solidFill>
                <a:latin typeface="+mn-ea"/>
              </a:rPr>
              <a:t>任何一方都可发送或接受消息。</a:t>
            </a:r>
            <a:endParaRPr lang="zh-CN" altLang="en-US" sz="3200" dirty="0">
              <a:solidFill>
                <a:schemeClr val="bg1"/>
              </a:solidFill>
              <a:latin typeface="+mn-ea"/>
            </a:endParaRPr>
          </a:p>
          <a:p>
            <a:r>
              <a:rPr lang="zh-CN" altLang="en-US" sz="2400" dirty="0">
                <a:solidFill>
                  <a:schemeClr val="bg1"/>
                </a:solidFill>
                <a:latin typeface="+mn-ea"/>
              </a:rPr>
              <a:t>箭头指向消息接收方</a:t>
            </a:r>
            <a:endParaRPr lang="zh-CN" altLang="en-US" sz="3200" dirty="0">
              <a:solidFill>
                <a:schemeClr val="bg1"/>
              </a:solidFill>
              <a:latin typeface="+mn-ea"/>
            </a:endParaRPr>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9040866"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中的关系</a:t>
            </a:r>
          </a:p>
        </p:txBody>
      </p:sp>
      <p:pic>
        <p:nvPicPr>
          <p:cNvPr id="3" name="图片 2">
            <a:extLst>
              <a:ext uri="{FF2B5EF4-FFF2-40B4-BE49-F238E27FC236}">
                <a16:creationId xmlns:a16="http://schemas.microsoft.com/office/drawing/2014/main" id="{B3B4C69F-18B3-496F-AC6F-BF6BEDB66048}"/>
              </a:ext>
            </a:extLst>
          </p:cNvPr>
          <p:cNvPicPr>
            <a:picLocks noChangeAspect="1"/>
          </p:cNvPicPr>
          <p:nvPr/>
        </p:nvPicPr>
        <p:blipFill>
          <a:blip r:embed="rId3"/>
          <a:stretch>
            <a:fillRect/>
          </a:stretch>
        </p:blipFill>
        <p:spPr>
          <a:xfrm>
            <a:off x="406574" y="3429000"/>
            <a:ext cx="3091627" cy="3096344"/>
          </a:xfrm>
          <a:prstGeom prst="rect">
            <a:avLst/>
          </a:prstGeom>
        </p:spPr>
      </p:pic>
      <p:pic>
        <p:nvPicPr>
          <p:cNvPr id="6" name="图片 5">
            <a:extLst>
              <a:ext uri="{FF2B5EF4-FFF2-40B4-BE49-F238E27FC236}">
                <a16:creationId xmlns:a16="http://schemas.microsoft.com/office/drawing/2014/main" id="{8825C2DE-515D-4499-A761-23DA2950D3CA}"/>
              </a:ext>
            </a:extLst>
          </p:cNvPr>
          <p:cNvPicPr>
            <a:picLocks noChangeAspect="1"/>
          </p:cNvPicPr>
          <p:nvPr/>
        </p:nvPicPr>
        <p:blipFill>
          <a:blip r:embed="rId4"/>
          <a:stretch>
            <a:fillRect/>
          </a:stretch>
        </p:blipFill>
        <p:spPr>
          <a:xfrm>
            <a:off x="6175630" y="3921364"/>
            <a:ext cx="5314950" cy="2111616"/>
          </a:xfrm>
          <a:prstGeom prst="rect">
            <a:avLst/>
          </a:prstGeom>
        </p:spPr>
      </p:pic>
    </p:spTree>
    <p:extLst>
      <p:ext uri="{BB962C8B-B14F-4D97-AF65-F5344CB8AC3E}">
        <p14:creationId xmlns:p14="http://schemas.microsoft.com/office/powerpoint/2010/main" val="367559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par>
                                <p:cTn id="17" presetID="14" presetClass="entr" presetSubtype="10" fill="hold" grpId="0" nodeType="with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par>
                                <p:cTn id="20" presetID="14" presetClass="entr" presetSubtype="10" fill="hold" grpId="0" nodeType="withEffect">
                                  <p:stCondLst>
                                    <p:cond delay="2000"/>
                                  </p:stCondLst>
                                  <p:childTnLst>
                                    <p:set>
                                      <p:cBhvr>
                                        <p:cTn id="21" dur="1" fill="hold">
                                          <p:stCondLst>
                                            <p:cond delay="0"/>
                                          </p:stCondLst>
                                        </p:cTn>
                                        <p:tgtEl>
                                          <p:spTgt spid="42"/>
                                        </p:tgtEl>
                                        <p:attrNameLst>
                                          <p:attrName>style.visibility</p:attrName>
                                        </p:attrNameLst>
                                      </p:cBhvr>
                                      <p:to>
                                        <p:strVal val="visible"/>
                                      </p:to>
                                    </p:set>
                                    <p:animEffect transition="in" filter="randombar(horizontal)">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41" grpId="0" animBg="1"/>
      <p:bldP spid="42" grpId="0"/>
      <p:bldP spid="23"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7" name="TextBox 36"/>
          <p:cNvSpPr txBox="1"/>
          <p:nvPr/>
        </p:nvSpPr>
        <p:spPr>
          <a:xfrm>
            <a:off x="7391351" y="1465390"/>
            <a:ext cx="3850760" cy="4864345"/>
          </a:xfrm>
          <a:prstGeom prst="rect">
            <a:avLst/>
          </a:prstGeom>
          <a:noFill/>
        </p:spPr>
        <p:txBody>
          <a:bodyPr wrap="square" rtlCol="0">
            <a:spAutoFit/>
          </a:bodyPr>
          <a:lstStyle/>
          <a:p>
            <a:pPr algn="just">
              <a:lnSpc>
                <a:spcPct val="120000"/>
              </a:lnSpc>
            </a:pPr>
            <a:r>
              <a:rPr lang="zh-CN" altLang="en-US" sz="2000" dirty="0">
                <a:solidFill>
                  <a:schemeClr val="bg1"/>
                </a:solidFill>
                <a:latin typeface="微软雅黑 Light" panose="020B0502040204020203" pitchFamily="34" charset="-122"/>
                <a:ea typeface="微软雅黑 Light" panose="020B0502040204020203" pitchFamily="34" charset="-122"/>
              </a:rPr>
              <a:t>“</a:t>
            </a:r>
            <a:r>
              <a:rPr lang="en-US" altLang="zh-CN" sz="2000" dirty="0">
                <a:solidFill>
                  <a:schemeClr val="bg1"/>
                </a:solidFill>
                <a:latin typeface="微软雅黑 Light" panose="020B0502040204020203" pitchFamily="34" charset="-122"/>
                <a:ea typeface="微软雅黑 Light" panose="020B0502040204020203" pitchFamily="34" charset="-122"/>
              </a:rPr>
              <a:t>4+1”</a:t>
            </a:r>
            <a:r>
              <a:rPr lang="zh-CN" altLang="en-US" sz="2000" dirty="0">
                <a:solidFill>
                  <a:schemeClr val="bg1"/>
                </a:solidFill>
                <a:latin typeface="微软雅黑 Light" panose="020B0502040204020203" pitchFamily="34" charset="-122"/>
                <a:ea typeface="微软雅黑 Light" panose="020B0502040204020203" pitchFamily="34" charset="-122"/>
              </a:rPr>
              <a:t>视图是对</a:t>
            </a:r>
            <a:r>
              <a:rPr lang="zh-CN" altLang="en-US" sz="2000" b="1" dirty="0">
                <a:solidFill>
                  <a:srgbClr val="FFC000"/>
                </a:solidFill>
                <a:latin typeface="微软雅黑 Light" panose="020B0502040204020203" pitchFamily="34" charset="-122"/>
                <a:ea typeface="微软雅黑 Light" panose="020B0502040204020203" pitchFamily="34" charset="-122"/>
              </a:rPr>
              <a:t>逻辑架构</a:t>
            </a:r>
            <a:r>
              <a:rPr lang="zh-CN" altLang="en-US" sz="2000" dirty="0">
                <a:solidFill>
                  <a:schemeClr val="bg1"/>
                </a:solidFill>
                <a:latin typeface="微软雅黑 Light" panose="020B0502040204020203" pitchFamily="34" charset="-122"/>
                <a:ea typeface="微软雅黑 Light" panose="020B0502040204020203" pitchFamily="34" charset="-122"/>
              </a:rPr>
              <a:t>进行描述，最早由 </a:t>
            </a:r>
            <a:r>
              <a:rPr lang="en-US" altLang="zh-CN" sz="2000" dirty="0">
                <a:solidFill>
                  <a:schemeClr val="bg1"/>
                </a:solidFill>
                <a:latin typeface="微软雅黑 Light" panose="020B0502040204020203" pitchFamily="34" charset="-122"/>
                <a:ea typeface="微软雅黑 Light" panose="020B0502040204020203" pitchFamily="34" charset="-122"/>
              </a:rPr>
              <a:t>Philippe </a:t>
            </a:r>
            <a:r>
              <a:rPr lang="en-US" altLang="zh-CN" sz="2000" dirty="0" err="1">
                <a:solidFill>
                  <a:schemeClr val="bg1"/>
                </a:solidFill>
                <a:latin typeface="微软雅黑 Light" panose="020B0502040204020203" pitchFamily="34" charset="-122"/>
                <a:ea typeface="微软雅黑 Light" panose="020B0502040204020203" pitchFamily="34" charset="-122"/>
              </a:rPr>
              <a:t>Kruchten</a:t>
            </a:r>
            <a:r>
              <a:rPr lang="en-US" altLang="zh-CN" sz="2000" dirty="0">
                <a:solidFill>
                  <a:schemeClr val="bg1"/>
                </a:solidFill>
                <a:latin typeface="微软雅黑 Light" panose="020B0502040204020203" pitchFamily="34" charset="-122"/>
                <a:ea typeface="微软雅黑 Light" panose="020B0502040204020203" pitchFamily="34" charset="-122"/>
              </a:rPr>
              <a:t> </a:t>
            </a:r>
            <a:r>
              <a:rPr lang="zh-CN" altLang="en-US" sz="2000" dirty="0">
                <a:solidFill>
                  <a:schemeClr val="bg1"/>
                </a:solidFill>
                <a:latin typeface="微软雅黑 Light" panose="020B0502040204020203" pitchFamily="34" charset="-122"/>
                <a:ea typeface="微软雅黑 Light" panose="020B0502040204020203" pitchFamily="34" charset="-122"/>
              </a:rPr>
              <a:t>提出，他在</a:t>
            </a:r>
            <a:r>
              <a:rPr lang="en-US" altLang="zh-CN" sz="2000" dirty="0">
                <a:solidFill>
                  <a:schemeClr val="bg1"/>
                </a:solidFill>
                <a:latin typeface="微软雅黑 Light" panose="020B0502040204020203" pitchFamily="34" charset="-122"/>
                <a:ea typeface="微软雅黑 Light" panose="020B0502040204020203" pitchFamily="34" charset="-122"/>
              </a:rPr>
              <a:t>1995</a:t>
            </a:r>
            <a:r>
              <a:rPr lang="zh-CN" altLang="en-US" sz="2000" dirty="0">
                <a:solidFill>
                  <a:schemeClr val="bg1"/>
                </a:solidFill>
                <a:latin typeface="微软雅黑 Light" panose="020B0502040204020203" pitchFamily="34" charset="-122"/>
                <a:ea typeface="微软雅黑 Light" panose="020B0502040204020203" pitchFamily="34" charset="-122"/>
              </a:rPr>
              <a:t>年的</a:t>
            </a:r>
            <a:r>
              <a:rPr lang="en-US" altLang="zh-CN" sz="2000" dirty="0">
                <a:solidFill>
                  <a:schemeClr val="bg1"/>
                </a:solidFill>
                <a:latin typeface="微软雅黑 Light" panose="020B0502040204020203" pitchFamily="34" charset="-122"/>
                <a:ea typeface="微软雅黑 Light" panose="020B0502040204020203" pitchFamily="34" charset="-122"/>
              </a:rPr>
              <a:t>《IEEE Software》</a:t>
            </a:r>
            <a:r>
              <a:rPr lang="zh-CN" altLang="en-US" sz="2000" dirty="0">
                <a:solidFill>
                  <a:schemeClr val="bg1"/>
                </a:solidFill>
                <a:latin typeface="微软雅黑 Light" panose="020B0502040204020203" pitchFamily="34" charset="-122"/>
                <a:ea typeface="微软雅黑 Light" panose="020B0502040204020203" pitchFamily="34" charset="-122"/>
              </a:rPr>
              <a:t>上发表了题为</a:t>
            </a:r>
            <a:r>
              <a:rPr lang="en-US" altLang="zh-CN" sz="2000" dirty="0">
                <a:solidFill>
                  <a:schemeClr val="bg1"/>
                </a:solidFill>
                <a:latin typeface="微软雅黑 Light" panose="020B0502040204020203" pitchFamily="34" charset="-122"/>
                <a:ea typeface="微软雅黑 Light" panose="020B0502040204020203" pitchFamily="34" charset="-122"/>
              </a:rPr>
              <a:t>《The 4+1 View Model of Architecture》</a:t>
            </a:r>
            <a:r>
              <a:rPr lang="zh-CN" altLang="en-US" sz="2000" dirty="0">
                <a:solidFill>
                  <a:schemeClr val="bg1"/>
                </a:solidFill>
                <a:latin typeface="微软雅黑 Light" panose="020B0502040204020203" pitchFamily="34" charset="-122"/>
                <a:ea typeface="微软雅黑 Light" panose="020B0502040204020203" pitchFamily="34" charset="-122"/>
              </a:rPr>
              <a:t>的论文，引起了业界的极大关注。“</a:t>
            </a:r>
            <a:r>
              <a:rPr lang="en-US" altLang="zh-CN" sz="2000" dirty="0">
                <a:solidFill>
                  <a:schemeClr val="bg1"/>
                </a:solidFill>
                <a:latin typeface="微软雅黑 Light" panose="020B0502040204020203" pitchFamily="34" charset="-122"/>
                <a:ea typeface="微软雅黑 Light" panose="020B0502040204020203" pitchFamily="34" charset="-122"/>
              </a:rPr>
              <a:t>4+1</a:t>
            </a:r>
            <a:r>
              <a:rPr lang="zh-CN" altLang="en-US" sz="2000" dirty="0">
                <a:solidFill>
                  <a:schemeClr val="bg1"/>
                </a:solidFill>
                <a:latin typeface="微软雅黑 Light" panose="020B0502040204020203" pitchFamily="34" charset="-122"/>
                <a:ea typeface="微软雅黑 Light" panose="020B0502040204020203" pitchFamily="34" charset="-122"/>
              </a:rPr>
              <a:t>“视图从</a:t>
            </a:r>
            <a:r>
              <a:rPr lang="en-US" altLang="zh-CN" sz="2000" dirty="0">
                <a:solidFill>
                  <a:schemeClr val="bg1"/>
                </a:solidFill>
                <a:latin typeface="微软雅黑 Light" panose="020B0502040204020203" pitchFamily="34" charset="-122"/>
                <a:ea typeface="微软雅黑 Light" panose="020B0502040204020203" pitchFamily="34" charset="-122"/>
              </a:rPr>
              <a:t>5</a:t>
            </a:r>
            <a:r>
              <a:rPr lang="zh-CN" altLang="en-US" sz="2000" dirty="0">
                <a:solidFill>
                  <a:schemeClr val="bg1"/>
                </a:solidFill>
                <a:latin typeface="微软雅黑 Light" panose="020B0502040204020203" pitchFamily="34" charset="-122"/>
                <a:ea typeface="微软雅黑 Light" panose="020B0502040204020203" pitchFamily="34" charset="-122"/>
              </a:rPr>
              <a:t>个不同的视角来描述软件体系结构，包括逻辑试图、进程视图、物理视图、开发视图、场景视图。每一个视图只关心系统的一个侧面，</a:t>
            </a:r>
            <a:r>
              <a:rPr lang="en-US" altLang="zh-CN" sz="2000" dirty="0">
                <a:solidFill>
                  <a:schemeClr val="bg1"/>
                </a:solidFill>
                <a:latin typeface="微软雅黑 Light" panose="020B0502040204020203" pitchFamily="34" charset="-122"/>
                <a:ea typeface="微软雅黑 Light" panose="020B0502040204020203" pitchFamily="34" charset="-122"/>
              </a:rPr>
              <a:t>5</a:t>
            </a:r>
            <a:r>
              <a:rPr lang="zh-CN" altLang="en-US" sz="2000" dirty="0">
                <a:solidFill>
                  <a:schemeClr val="bg1"/>
                </a:solidFill>
                <a:latin typeface="微软雅黑 Light" panose="020B0502040204020203" pitchFamily="34" charset="-122"/>
                <a:ea typeface="微软雅黑 Light" panose="020B0502040204020203" pitchFamily="34" charset="-122"/>
              </a:rPr>
              <a:t>个视图结合在一起才能反映系统的软件体系结构的全部内容</a:t>
            </a:r>
          </a:p>
        </p:txBody>
      </p:sp>
      <p:sp>
        <p:nvSpPr>
          <p:cNvPr id="31" name="圆角矩形 30"/>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9472074" y="260648"/>
            <a:ext cx="151836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latin typeface="华文黑体" pitchFamily="2" charset="-122"/>
                <a:ea typeface="华文黑体" pitchFamily="2" charset="-122"/>
              </a:rPr>
              <a:t>4+1</a:t>
            </a:r>
            <a:r>
              <a:rPr lang="zh-CN" altLang="en-US" sz="2800" dirty="0">
                <a:latin typeface="华文黑体" pitchFamily="2" charset="-122"/>
                <a:ea typeface="华文黑体" pitchFamily="2" charset="-122"/>
              </a:rPr>
              <a:t>视图</a:t>
            </a:r>
            <a:endParaRPr lang="zh-CN" altLang="en-US" sz="2800" dirty="0"/>
          </a:p>
        </p:txBody>
      </p:sp>
      <p:pic>
        <p:nvPicPr>
          <p:cNvPr id="22" name="图片 21">
            <a:extLst>
              <a:ext uri="{FF2B5EF4-FFF2-40B4-BE49-F238E27FC236}">
                <a16:creationId xmlns:a16="http://schemas.microsoft.com/office/drawing/2014/main" id="{3B3B069D-A2B5-431B-9E2E-3340F204987A}"/>
              </a:ext>
            </a:extLst>
          </p:cNvPr>
          <p:cNvPicPr>
            <a:picLocks noChangeAspect="1"/>
          </p:cNvPicPr>
          <p:nvPr/>
        </p:nvPicPr>
        <p:blipFill>
          <a:blip r:embed="rId3"/>
          <a:stretch>
            <a:fillRect/>
          </a:stretch>
        </p:blipFill>
        <p:spPr>
          <a:xfrm>
            <a:off x="838622" y="1772816"/>
            <a:ext cx="5519883" cy="3744416"/>
          </a:xfrm>
          <a:prstGeom prst="rect">
            <a:avLst/>
          </a:prstGeom>
          <a:scene3d>
            <a:camera prst="orthographicFront">
              <a:rot lat="0" lon="0" rev="0"/>
            </a:camera>
            <a:lightRig rig="threePt" dir="t"/>
          </a:scene3d>
        </p:spPr>
      </p:pic>
    </p:spTree>
    <p:extLst>
      <p:ext uri="{BB962C8B-B14F-4D97-AF65-F5344CB8AC3E}">
        <p14:creationId xmlns:p14="http://schemas.microsoft.com/office/powerpoint/2010/main" val="386126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300"/>
                                        <p:tgtEl>
                                          <p:spTgt spid="40"/>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37"/>
                                        </p:tgtEl>
                                        <p:attrNameLst>
                                          <p:attrName>style.visibility</p:attrName>
                                        </p:attrNameLst>
                                      </p:cBhvr>
                                      <p:to>
                                        <p:strVal val="visible"/>
                                      </p:to>
                                    </p:set>
                                    <p:animEffect transition="in" filter="randombar(horizontal)">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1" grpId="0" animBg="1"/>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3" name="矩形 42"/>
          <p:cNvSpPr/>
          <p:nvPr/>
        </p:nvSpPr>
        <p:spPr>
          <a:xfrm>
            <a:off x="280090" y="1159706"/>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zh-CN" altLang="en-US" sz="2400" dirty="0">
                <a:latin typeface="华文细黑" pitchFamily="2" charset="-122"/>
                <a:ea typeface="华文细黑" pitchFamily="2" charset="-122"/>
                <a:cs typeface="华文黑体" pitchFamily="2" charset="-122"/>
              </a:rPr>
              <a:t>泛化</a:t>
            </a:r>
            <a:endParaRPr lang="zh-CN" altLang="en-US" sz="2000" dirty="0">
              <a:latin typeface="华文细黑" pitchFamily="2" charset="-122"/>
              <a:ea typeface="华文细黑" pitchFamily="2" charset="-122"/>
              <a:cs typeface="华文黑体" pitchFamily="2" charset="-122"/>
            </a:endParaRPr>
          </a:p>
        </p:txBody>
      </p:sp>
      <p:sp>
        <p:nvSpPr>
          <p:cNvPr id="44" name="矩形 43"/>
          <p:cNvSpPr/>
          <p:nvPr/>
        </p:nvSpPr>
        <p:spPr>
          <a:xfrm>
            <a:off x="190550" y="1700808"/>
            <a:ext cx="2808312" cy="4801314"/>
          </a:xfrm>
          <a:prstGeom prst="rect">
            <a:avLst/>
          </a:prstGeom>
        </p:spPr>
        <p:txBody>
          <a:bodyPr wrap="square">
            <a:spAutoFit/>
          </a:bodyPr>
          <a:lstStyle/>
          <a:p>
            <a:r>
              <a:rPr lang="zh-CN" altLang="en-US" sz="2400" dirty="0">
                <a:solidFill>
                  <a:schemeClr val="bg1"/>
                </a:solidFill>
              </a:rPr>
              <a:t>就是通常理解的</a:t>
            </a:r>
            <a:r>
              <a:rPr lang="zh-CN" altLang="en-US" sz="2400" b="1" dirty="0">
                <a:solidFill>
                  <a:srgbClr val="FFC000"/>
                </a:solidFill>
              </a:rPr>
              <a:t>继承关系</a:t>
            </a:r>
            <a:r>
              <a:rPr lang="zh-CN" altLang="en-US" sz="2400" dirty="0">
                <a:solidFill>
                  <a:schemeClr val="bg1"/>
                </a:solidFill>
              </a:rPr>
              <a:t>，子用例和父用例相似，但表现出更特别的行为：子用例将</a:t>
            </a:r>
            <a:r>
              <a:rPr lang="zh-CN" altLang="en-US" sz="2400" b="1" dirty="0">
                <a:solidFill>
                  <a:srgbClr val="FFC000"/>
                </a:solidFill>
              </a:rPr>
              <a:t>继承父用例的所有结构、行为和关系。</a:t>
            </a:r>
            <a:r>
              <a:rPr lang="zh-CN" altLang="en-US" sz="2400" dirty="0">
                <a:solidFill>
                  <a:schemeClr val="bg1"/>
                </a:solidFill>
              </a:rPr>
              <a:t>子用例可以使用父用例的一段行为，也可以</a:t>
            </a:r>
            <a:r>
              <a:rPr lang="zh-CN" altLang="en-US" sz="2400" b="1" dirty="0">
                <a:solidFill>
                  <a:srgbClr val="FFC000"/>
                </a:solidFill>
              </a:rPr>
              <a:t>重载</a:t>
            </a:r>
            <a:r>
              <a:rPr lang="zh-CN" altLang="en-US" sz="2400" dirty="0">
                <a:solidFill>
                  <a:schemeClr val="bg1"/>
                </a:solidFill>
              </a:rPr>
              <a:t>它。父用例通常是</a:t>
            </a:r>
            <a:r>
              <a:rPr lang="zh-CN" altLang="en-US" sz="2400" b="1" dirty="0">
                <a:solidFill>
                  <a:srgbClr val="FFC000"/>
                </a:solidFill>
              </a:rPr>
              <a:t>抽象</a:t>
            </a:r>
            <a:r>
              <a:rPr lang="zh-CN" altLang="en-US" sz="2400" dirty="0">
                <a:solidFill>
                  <a:schemeClr val="bg1"/>
                </a:solidFill>
              </a:rPr>
              <a:t>的。</a:t>
            </a:r>
            <a:endParaRPr lang="en-US" altLang="zh-CN" sz="2400" dirty="0">
              <a:solidFill>
                <a:schemeClr val="bg1"/>
              </a:solidFill>
            </a:endParaRPr>
          </a:p>
          <a:p>
            <a:r>
              <a:rPr lang="zh-CN" altLang="en-US" sz="2400" dirty="0">
                <a:solidFill>
                  <a:schemeClr val="bg1"/>
                </a:solidFill>
              </a:rPr>
              <a:t>箭头指向父用例</a:t>
            </a:r>
            <a:endParaRPr lang="zh-CN" altLang="en-US" sz="2000" dirty="0">
              <a:solidFill>
                <a:schemeClr val="bg1"/>
              </a:solidFill>
            </a:endParaRPr>
          </a:p>
          <a:p>
            <a:endParaRPr lang="zh-CN" altLang="en-US" dirty="0"/>
          </a:p>
        </p:txBody>
      </p:sp>
      <p:sp>
        <p:nvSpPr>
          <p:cNvPr id="45" name="矩形 44"/>
          <p:cNvSpPr/>
          <p:nvPr/>
        </p:nvSpPr>
        <p:spPr>
          <a:xfrm>
            <a:off x="6610468" y="1159706"/>
            <a:ext cx="3877985" cy="397660"/>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华文细黑" pitchFamily="2" charset="-122"/>
                <a:ea typeface="华文细黑" pitchFamily="2" charset="-122"/>
                <a:cs typeface="华文黑体" pitchFamily="2" charset="-122"/>
              </a:rPr>
              <a:t>  实现</a:t>
            </a:r>
          </a:p>
        </p:txBody>
      </p:sp>
      <p:sp>
        <p:nvSpPr>
          <p:cNvPr id="46" name="矩形 45"/>
          <p:cNvSpPr/>
          <p:nvPr/>
        </p:nvSpPr>
        <p:spPr>
          <a:xfrm>
            <a:off x="6610468" y="1860288"/>
            <a:ext cx="4811179" cy="1446550"/>
          </a:xfrm>
          <a:prstGeom prst="rect">
            <a:avLst/>
          </a:prstGeom>
        </p:spPr>
        <p:txBody>
          <a:bodyPr wrap="square">
            <a:spAutoFit/>
          </a:bodyPr>
          <a:lstStyle/>
          <a:p>
            <a:r>
              <a:rPr lang="zh-CN" altLang="en-US" sz="2400" dirty="0">
                <a:solidFill>
                  <a:schemeClr val="bg1"/>
                </a:solidFill>
                <a:latin typeface="+mn-ea"/>
                <a:cs typeface="华文黑体" pitchFamily="2" charset="-122"/>
              </a:rPr>
              <a:t>是类目之间的语义关系</a:t>
            </a:r>
            <a:r>
              <a:rPr lang="zh-CN" altLang="en-US" sz="2400" dirty="0">
                <a:solidFill>
                  <a:schemeClr val="bg1"/>
                </a:solidFill>
                <a:latin typeface="华文细黑" pitchFamily="2" charset="-122"/>
                <a:ea typeface="华文细黑" pitchFamily="2" charset="-122"/>
                <a:cs typeface="华文黑体" pitchFamily="2" charset="-122"/>
              </a:rPr>
              <a:t>，</a:t>
            </a:r>
            <a:r>
              <a:rPr lang="zh-CN" altLang="en-US" sz="2400" dirty="0">
                <a:solidFill>
                  <a:schemeClr val="bg1"/>
                </a:solidFill>
              </a:rPr>
              <a:t>其中一个类目指定了</a:t>
            </a:r>
            <a:endParaRPr lang="en-US" altLang="zh-CN" sz="2400" dirty="0">
              <a:solidFill>
                <a:schemeClr val="bg1"/>
              </a:solidFill>
            </a:endParaRPr>
          </a:p>
          <a:p>
            <a:r>
              <a:rPr lang="zh-CN" altLang="en-US" sz="2400" dirty="0">
                <a:solidFill>
                  <a:schemeClr val="bg1"/>
                </a:solidFill>
              </a:rPr>
              <a:t>由另一个类目保证执行的合约</a:t>
            </a:r>
          </a:p>
          <a:p>
            <a:endParaRPr lang="zh-CN" altLang="en-US" sz="1600" dirty="0"/>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9040866"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中的关系</a:t>
            </a:r>
          </a:p>
        </p:txBody>
      </p:sp>
      <p:pic>
        <p:nvPicPr>
          <p:cNvPr id="5" name="图片 4">
            <a:extLst>
              <a:ext uri="{FF2B5EF4-FFF2-40B4-BE49-F238E27FC236}">
                <a16:creationId xmlns:a16="http://schemas.microsoft.com/office/drawing/2014/main" id="{4718F4A9-9D5A-42B3-890F-9386050668A2}"/>
              </a:ext>
            </a:extLst>
          </p:cNvPr>
          <p:cNvPicPr>
            <a:picLocks noChangeAspect="1"/>
          </p:cNvPicPr>
          <p:nvPr/>
        </p:nvPicPr>
        <p:blipFill>
          <a:blip r:embed="rId3"/>
          <a:stretch>
            <a:fillRect/>
          </a:stretch>
        </p:blipFill>
        <p:spPr>
          <a:xfrm>
            <a:off x="3142878" y="2132856"/>
            <a:ext cx="2736304" cy="3705560"/>
          </a:xfrm>
          <a:prstGeom prst="rect">
            <a:avLst/>
          </a:prstGeom>
        </p:spPr>
      </p:pic>
      <p:pic>
        <p:nvPicPr>
          <p:cNvPr id="6" name="图片 5">
            <a:extLst>
              <a:ext uri="{FF2B5EF4-FFF2-40B4-BE49-F238E27FC236}">
                <a16:creationId xmlns:a16="http://schemas.microsoft.com/office/drawing/2014/main" id="{F066CEAD-53D6-494D-9B3B-ED9EDA8544A9}"/>
              </a:ext>
            </a:extLst>
          </p:cNvPr>
          <p:cNvPicPr>
            <a:picLocks noChangeAspect="1"/>
          </p:cNvPicPr>
          <p:nvPr/>
        </p:nvPicPr>
        <p:blipFill>
          <a:blip r:embed="rId4"/>
          <a:stretch>
            <a:fillRect/>
          </a:stretch>
        </p:blipFill>
        <p:spPr>
          <a:xfrm>
            <a:off x="7319342" y="3306838"/>
            <a:ext cx="2592288" cy="3408379"/>
          </a:xfrm>
          <a:prstGeom prst="rect">
            <a:avLst/>
          </a:prstGeom>
        </p:spPr>
      </p:pic>
    </p:spTree>
    <p:extLst>
      <p:ext uri="{BB962C8B-B14F-4D97-AF65-F5344CB8AC3E}">
        <p14:creationId xmlns:p14="http://schemas.microsoft.com/office/powerpoint/2010/main" val="222415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4" presetClass="entr" presetSubtype="10" fill="hold" grpId="0" nodeType="withEffect">
                                  <p:stCondLst>
                                    <p:cond delay="3000"/>
                                  </p:stCondLst>
                                  <p:childTnLst>
                                    <p:set>
                                      <p:cBhvr>
                                        <p:cTn id="12" dur="1" fill="hold">
                                          <p:stCondLst>
                                            <p:cond delay="0"/>
                                          </p:stCondLst>
                                        </p:cTn>
                                        <p:tgtEl>
                                          <p:spTgt spid="43"/>
                                        </p:tgtEl>
                                        <p:attrNameLst>
                                          <p:attrName>style.visibility</p:attrName>
                                        </p:attrNameLst>
                                      </p:cBhvr>
                                      <p:to>
                                        <p:strVal val="visible"/>
                                      </p:to>
                                    </p:set>
                                    <p:animEffect transition="in" filter="randombar(horizontal)">
                                      <p:cBhvr>
                                        <p:cTn id="13" dur="500"/>
                                        <p:tgtEl>
                                          <p:spTgt spid="43"/>
                                        </p:tgtEl>
                                      </p:cBhvr>
                                    </p:animEffect>
                                  </p:childTnLst>
                                </p:cTn>
                              </p:par>
                              <p:par>
                                <p:cTn id="14" presetID="14" presetClass="entr" presetSubtype="10" fill="hold" grpId="0" nodeType="withEffect">
                                  <p:stCondLst>
                                    <p:cond delay="3000"/>
                                  </p:stCondLst>
                                  <p:childTnLst>
                                    <p:set>
                                      <p:cBhvr>
                                        <p:cTn id="15" dur="1" fill="hold">
                                          <p:stCondLst>
                                            <p:cond delay="0"/>
                                          </p:stCondLst>
                                        </p:cTn>
                                        <p:tgtEl>
                                          <p:spTgt spid="44"/>
                                        </p:tgtEl>
                                        <p:attrNameLst>
                                          <p:attrName>style.visibility</p:attrName>
                                        </p:attrNameLst>
                                      </p:cBhvr>
                                      <p:to>
                                        <p:strVal val="visible"/>
                                      </p:to>
                                    </p:set>
                                    <p:animEffect transition="in" filter="randombar(horizontal)">
                                      <p:cBhvr>
                                        <p:cTn id="16" dur="500"/>
                                        <p:tgtEl>
                                          <p:spTgt spid="44"/>
                                        </p:tgtEl>
                                      </p:cBhvr>
                                    </p:animEffect>
                                  </p:childTnLst>
                                </p:cTn>
                              </p:par>
                              <p:par>
                                <p:cTn id="17" presetID="14" presetClass="entr" presetSubtype="10" fill="hold" grpId="0" nodeType="withEffect">
                                  <p:stCondLst>
                                    <p:cond delay="4000"/>
                                  </p:stCondLst>
                                  <p:childTnLst>
                                    <p:set>
                                      <p:cBhvr>
                                        <p:cTn id="18" dur="1" fill="hold">
                                          <p:stCondLst>
                                            <p:cond delay="0"/>
                                          </p:stCondLst>
                                        </p:cTn>
                                        <p:tgtEl>
                                          <p:spTgt spid="45"/>
                                        </p:tgtEl>
                                        <p:attrNameLst>
                                          <p:attrName>style.visibility</p:attrName>
                                        </p:attrNameLst>
                                      </p:cBhvr>
                                      <p:to>
                                        <p:strVal val="visible"/>
                                      </p:to>
                                    </p:set>
                                    <p:animEffect transition="in" filter="randombar(horizontal)">
                                      <p:cBhvr>
                                        <p:cTn id="19" dur="500"/>
                                        <p:tgtEl>
                                          <p:spTgt spid="45"/>
                                        </p:tgtEl>
                                      </p:cBhvr>
                                    </p:animEffect>
                                  </p:childTnLst>
                                </p:cTn>
                              </p:par>
                              <p:par>
                                <p:cTn id="20" presetID="14" presetClass="entr" presetSubtype="10" fill="hold" grpId="0" nodeType="withEffect">
                                  <p:stCondLst>
                                    <p:cond delay="4000"/>
                                  </p:stCondLst>
                                  <p:childTnLst>
                                    <p:set>
                                      <p:cBhvr>
                                        <p:cTn id="21" dur="1" fill="hold">
                                          <p:stCondLst>
                                            <p:cond delay="0"/>
                                          </p:stCondLst>
                                        </p:cTn>
                                        <p:tgtEl>
                                          <p:spTgt spid="46"/>
                                        </p:tgtEl>
                                        <p:attrNameLst>
                                          <p:attrName>style.visibility</p:attrName>
                                        </p:attrNameLst>
                                      </p:cBhvr>
                                      <p:to>
                                        <p:strVal val="visible"/>
                                      </p:to>
                                    </p:set>
                                    <p:animEffect transition="in" filter="randombar(horizontal)">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p:bldP spid="23" grpId="0" animBg="1"/>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8882170" y="260648"/>
            <a:ext cx="269817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t>个人中心用</a:t>
            </a:r>
            <a:r>
              <a:rPr lang="zh-CN" altLang="en-US" sz="2800" dirty="0"/>
              <a:t>例图</a:t>
            </a:r>
          </a:p>
        </p:txBody>
      </p:sp>
      <p:pic>
        <p:nvPicPr>
          <p:cNvPr id="6" name="图片 5">
            <a:extLst>
              <a:ext uri="{FF2B5EF4-FFF2-40B4-BE49-F238E27FC236}">
                <a16:creationId xmlns:a16="http://schemas.microsoft.com/office/drawing/2014/main" id="{62501167-32A1-4076-9C88-1CB6DD94D16A}"/>
              </a:ext>
            </a:extLst>
          </p:cNvPr>
          <p:cNvPicPr/>
          <p:nvPr/>
        </p:nvPicPr>
        <p:blipFill>
          <a:blip r:embed="rId2"/>
          <a:stretch>
            <a:fillRect/>
          </a:stretch>
        </p:blipFill>
        <p:spPr>
          <a:xfrm>
            <a:off x="2206774" y="1052736"/>
            <a:ext cx="7056784" cy="5688632"/>
          </a:xfrm>
          <a:prstGeom prst="rect">
            <a:avLst/>
          </a:prstGeom>
        </p:spPr>
      </p:pic>
    </p:spTree>
    <p:extLst>
      <p:ext uri="{BB962C8B-B14F-4D97-AF65-F5344CB8AC3E}">
        <p14:creationId xmlns:p14="http://schemas.microsoft.com/office/powerpoint/2010/main" val="349098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600315" y="260648"/>
            <a:ext cx="126188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顺序图</a:t>
            </a:r>
          </a:p>
        </p:txBody>
      </p:sp>
      <p:sp>
        <p:nvSpPr>
          <p:cNvPr id="5" name="TextBox 87">
            <a:extLst>
              <a:ext uri="{FF2B5EF4-FFF2-40B4-BE49-F238E27FC236}">
                <a16:creationId xmlns:a16="http://schemas.microsoft.com/office/drawing/2014/main" id="{6AD4008B-9BCA-4FBA-9B50-2A1F914F6C2C}"/>
              </a:ext>
            </a:extLst>
          </p:cNvPr>
          <p:cNvSpPr txBox="1"/>
          <p:nvPr/>
        </p:nvSpPr>
        <p:spPr>
          <a:xfrm>
            <a:off x="766614" y="1628800"/>
            <a:ext cx="9865095" cy="4154984"/>
          </a:xfrm>
          <a:prstGeom prst="rect">
            <a:avLst/>
          </a:prstGeom>
          <a:noFill/>
        </p:spPr>
        <p:txBody>
          <a:bodyPr wrap="square" rtlCol="0">
            <a:spAutoFit/>
          </a:bodyPr>
          <a:lstStyle/>
          <a:p>
            <a:r>
              <a:rPr lang="en-US" altLang="zh-CN" sz="2400" dirty="0">
                <a:solidFill>
                  <a:schemeClr val="bg1"/>
                </a:solidFill>
                <a:latin typeface="+mn-ea"/>
              </a:rPr>
              <a:t>1.</a:t>
            </a:r>
            <a:r>
              <a:rPr lang="zh-CN" altLang="en-US" sz="2400" dirty="0">
                <a:solidFill>
                  <a:schemeClr val="bg1"/>
                </a:solidFill>
                <a:latin typeface="+mn-ea"/>
              </a:rPr>
              <a:t>允许顺序图中明确的表达</a:t>
            </a:r>
            <a:r>
              <a:rPr lang="zh-CN" altLang="en-US" sz="2400" b="1" dirty="0">
                <a:solidFill>
                  <a:srgbClr val="FFC000"/>
                </a:solidFill>
                <a:latin typeface="+mn-ea"/>
              </a:rPr>
              <a:t>分支判断逻辑</a:t>
            </a:r>
            <a:r>
              <a:rPr lang="zh-CN" altLang="en-US" sz="2400" dirty="0">
                <a:solidFill>
                  <a:schemeClr val="bg1"/>
                </a:solidFill>
                <a:latin typeface="+mn-ea"/>
              </a:rPr>
              <a:t>，是一种非常实用的功能。能够将以前要通过两张图才能表达的意思通过一个图就表达出来了。但这</a:t>
            </a:r>
            <a:r>
              <a:rPr lang="zh-CN" altLang="en-US" sz="2400" b="1" dirty="0">
                <a:solidFill>
                  <a:srgbClr val="FFC000"/>
                </a:solidFill>
                <a:latin typeface="+mn-ea"/>
              </a:rPr>
              <a:t>并不意味着</a:t>
            </a:r>
            <a:r>
              <a:rPr lang="zh-CN" altLang="en-US" sz="2400" dirty="0">
                <a:solidFill>
                  <a:schemeClr val="bg1"/>
                </a:solidFill>
                <a:latin typeface="+mn-ea"/>
              </a:rPr>
              <a:t>顺序图擅长表达这种逻辑，所以并不需要在顺序图中展现所有的分支判断逻辑。</a:t>
            </a:r>
            <a:endParaRPr lang="en-US" altLang="zh-CN" sz="2400" dirty="0">
              <a:solidFill>
                <a:schemeClr val="bg1"/>
              </a:solidFill>
              <a:latin typeface="+mn-ea"/>
            </a:endParaRPr>
          </a:p>
          <a:p>
            <a:endParaRPr lang="en-US" altLang="zh-CN" sz="2400" dirty="0">
              <a:solidFill>
                <a:schemeClr val="bg1"/>
              </a:solidFill>
              <a:latin typeface="+mn-ea"/>
            </a:endParaRPr>
          </a:p>
          <a:p>
            <a:r>
              <a:rPr lang="en-US" altLang="zh-CN" sz="2400" dirty="0">
                <a:solidFill>
                  <a:schemeClr val="bg1"/>
                </a:solidFill>
                <a:latin typeface="+mn-ea"/>
              </a:rPr>
              <a:t>2.</a:t>
            </a:r>
            <a:r>
              <a:rPr lang="zh-CN" altLang="en-US" sz="2400" dirty="0">
                <a:solidFill>
                  <a:schemeClr val="bg1"/>
                </a:solidFill>
                <a:latin typeface="+mn-ea"/>
              </a:rPr>
              <a:t>允许“纵向”与“横向”地对顺序图进行</a:t>
            </a:r>
            <a:r>
              <a:rPr lang="zh-CN" altLang="en-US" sz="2400" b="1" dirty="0">
                <a:solidFill>
                  <a:srgbClr val="FFC000"/>
                </a:solidFill>
                <a:latin typeface="+mn-ea"/>
              </a:rPr>
              <a:t>拆分与引用</a:t>
            </a:r>
            <a:r>
              <a:rPr lang="zh-CN" altLang="en-US" sz="2400" dirty="0">
                <a:solidFill>
                  <a:schemeClr val="bg1"/>
                </a:solidFill>
                <a:latin typeface="+mn-ea"/>
              </a:rPr>
              <a:t>。这就解决了以前一张图由于流程过多造成幅面过大浏览不便的困难。</a:t>
            </a:r>
            <a:endParaRPr lang="en-US" altLang="zh-CN" sz="2400" dirty="0">
              <a:solidFill>
                <a:schemeClr val="bg1"/>
              </a:solidFill>
              <a:latin typeface="+mn-ea"/>
            </a:endParaRPr>
          </a:p>
          <a:p>
            <a:endParaRPr lang="zh-CN" altLang="en-US" sz="2400" dirty="0">
              <a:solidFill>
                <a:schemeClr val="bg1"/>
              </a:solidFill>
              <a:latin typeface="+mn-ea"/>
            </a:endParaRPr>
          </a:p>
          <a:p>
            <a:r>
              <a:rPr lang="en-US" altLang="zh-CN" sz="2400" dirty="0">
                <a:solidFill>
                  <a:schemeClr val="bg1"/>
                </a:solidFill>
                <a:latin typeface="+mn-ea"/>
              </a:rPr>
              <a:t>3.</a:t>
            </a:r>
            <a:r>
              <a:rPr lang="zh-CN" altLang="en-US" sz="2400" dirty="0">
                <a:solidFill>
                  <a:schemeClr val="bg1"/>
                </a:solidFill>
                <a:latin typeface="+mn-ea"/>
              </a:rPr>
              <a:t>提供了一种新图，称为“交互纵览图”（</a:t>
            </a:r>
            <a:r>
              <a:rPr lang="en-US" altLang="zh-CN" sz="2400" dirty="0">
                <a:solidFill>
                  <a:schemeClr val="bg1"/>
                </a:solidFill>
                <a:latin typeface="+mn-ea"/>
              </a:rPr>
              <a:t>Interaction Overview Diagram</a:t>
            </a:r>
            <a:r>
              <a:rPr lang="zh-CN" altLang="en-US" sz="2400" dirty="0">
                <a:solidFill>
                  <a:schemeClr val="bg1"/>
                </a:solidFill>
                <a:latin typeface="+mn-ea"/>
              </a:rPr>
              <a:t>），可以直观地表达一组相关顺序图之间的流转逻辑。以前遇到这种情况通常只能通过活动图间接表达。</a:t>
            </a:r>
          </a:p>
        </p:txBody>
      </p:sp>
    </p:spTree>
    <p:extLst>
      <p:ext uri="{BB962C8B-B14F-4D97-AF65-F5344CB8AC3E}">
        <p14:creationId xmlns:p14="http://schemas.microsoft.com/office/powerpoint/2010/main" val="196045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0" name="圆角矩形 2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241242" y="260648"/>
            <a:ext cx="1980030"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注册顺序图</a:t>
            </a:r>
          </a:p>
        </p:txBody>
      </p:sp>
      <p:pic>
        <p:nvPicPr>
          <p:cNvPr id="7" name="图片 6">
            <a:extLst>
              <a:ext uri="{FF2B5EF4-FFF2-40B4-BE49-F238E27FC236}">
                <a16:creationId xmlns:a16="http://schemas.microsoft.com/office/drawing/2014/main" id="{5C12A7B1-996B-4113-BA4B-37A2E9C37844}"/>
              </a:ext>
            </a:extLst>
          </p:cNvPr>
          <p:cNvPicPr/>
          <p:nvPr/>
        </p:nvPicPr>
        <p:blipFill>
          <a:blip r:embed="rId3"/>
          <a:stretch>
            <a:fillRect/>
          </a:stretch>
        </p:blipFill>
        <p:spPr>
          <a:xfrm>
            <a:off x="3843064" y="1000720"/>
            <a:ext cx="7358314" cy="5517640"/>
          </a:xfrm>
          <a:prstGeom prst="rect">
            <a:avLst/>
          </a:prstGeom>
        </p:spPr>
      </p:pic>
      <p:sp>
        <p:nvSpPr>
          <p:cNvPr id="8" name="TextBox 87">
            <a:extLst>
              <a:ext uri="{FF2B5EF4-FFF2-40B4-BE49-F238E27FC236}">
                <a16:creationId xmlns:a16="http://schemas.microsoft.com/office/drawing/2014/main" id="{02AF6A9D-7EDF-4502-9C74-1B4BA375A32F}"/>
              </a:ext>
            </a:extLst>
          </p:cNvPr>
          <p:cNvSpPr txBox="1"/>
          <p:nvPr/>
        </p:nvSpPr>
        <p:spPr>
          <a:xfrm>
            <a:off x="694606" y="980728"/>
            <a:ext cx="2304255" cy="5262979"/>
          </a:xfrm>
          <a:prstGeom prst="rect">
            <a:avLst/>
          </a:prstGeom>
          <a:noFill/>
        </p:spPr>
        <p:txBody>
          <a:bodyPr wrap="square" rtlCol="0">
            <a:spAutoFit/>
          </a:bodyPr>
          <a:lstStyle/>
          <a:p>
            <a:r>
              <a:rPr lang="zh-CN" altLang="en-US" sz="2400" dirty="0">
                <a:solidFill>
                  <a:schemeClr val="bg1"/>
                </a:solidFill>
              </a:rPr>
              <a:t>是一种强调对象间消息传递次序的交互图，又称为</a:t>
            </a:r>
            <a:r>
              <a:rPr lang="zh-CN" altLang="en-US" sz="2400" b="1" dirty="0">
                <a:solidFill>
                  <a:srgbClr val="FFC000"/>
                </a:solidFill>
              </a:rPr>
              <a:t>时序图或序列图</a:t>
            </a:r>
            <a:r>
              <a:rPr lang="zh-CN" altLang="en-US" sz="2400" dirty="0">
                <a:solidFill>
                  <a:schemeClr val="bg1"/>
                </a:solidFill>
              </a:rPr>
              <a:t>。描述了在一个用例或操作的执行过程中对象如何通过消息相互交互，说明了消息如何在对象之间被发送和接收以及发送的</a:t>
            </a:r>
            <a:r>
              <a:rPr lang="zh-CN" altLang="en-US" sz="2400" b="1" dirty="0">
                <a:solidFill>
                  <a:srgbClr val="FFC000"/>
                </a:solidFill>
              </a:rPr>
              <a:t>顺序</a:t>
            </a:r>
            <a:r>
              <a:rPr lang="zh-CN" altLang="en-US" sz="2400" dirty="0">
                <a:solidFill>
                  <a:schemeClr val="bg1"/>
                </a:solidFill>
              </a:rPr>
              <a:t>。</a:t>
            </a:r>
            <a:endParaRPr lang="zh-CN" altLang="en-US" sz="2400" dirty="0">
              <a:solidFill>
                <a:schemeClr val="bg1"/>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393176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061705" y="260648"/>
            <a:ext cx="2339102"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顺序图的绘制</a:t>
            </a:r>
          </a:p>
        </p:txBody>
      </p:sp>
      <p:sp>
        <p:nvSpPr>
          <p:cNvPr id="5" name="TextBox 87">
            <a:extLst>
              <a:ext uri="{FF2B5EF4-FFF2-40B4-BE49-F238E27FC236}">
                <a16:creationId xmlns:a16="http://schemas.microsoft.com/office/drawing/2014/main" id="{6AD4008B-9BCA-4FBA-9B50-2A1F914F6C2C}"/>
              </a:ext>
            </a:extLst>
          </p:cNvPr>
          <p:cNvSpPr txBox="1"/>
          <p:nvPr/>
        </p:nvSpPr>
        <p:spPr>
          <a:xfrm>
            <a:off x="550590" y="1196752"/>
            <a:ext cx="10657183" cy="5016758"/>
          </a:xfrm>
          <a:prstGeom prst="rect">
            <a:avLst/>
          </a:prstGeom>
          <a:noFill/>
        </p:spPr>
        <p:txBody>
          <a:bodyPr wrap="square" rtlCol="0">
            <a:spAutoFit/>
          </a:bodyPr>
          <a:lstStyle/>
          <a:p>
            <a:r>
              <a:rPr lang="zh-CN" altLang="en-US" sz="2400" dirty="0">
                <a:solidFill>
                  <a:schemeClr val="bg1"/>
                </a:solidFill>
              </a:rPr>
              <a:t>顺序图由</a:t>
            </a:r>
            <a:r>
              <a:rPr lang="zh-CN" altLang="en-US" sz="2400" b="1" dirty="0">
                <a:solidFill>
                  <a:srgbClr val="FFC000"/>
                </a:solidFill>
              </a:rPr>
              <a:t>角色、对象、生命线</a:t>
            </a:r>
            <a:r>
              <a:rPr lang="zh-CN" altLang="en-US" sz="2400" dirty="0">
                <a:solidFill>
                  <a:schemeClr val="bg1"/>
                </a:solidFill>
              </a:rPr>
              <a:t>以及</a:t>
            </a:r>
            <a:r>
              <a:rPr lang="zh-CN" altLang="en-US" sz="2400" b="1" dirty="0">
                <a:solidFill>
                  <a:srgbClr val="FFC000"/>
                </a:solidFill>
              </a:rPr>
              <a:t>消息</a:t>
            </a:r>
            <a:r>
              <a:rPr lang="zh-CN" altLang="en-US" sz="2400" dirty="0">
                <a:solidFill>
                  <a:schemeClr val="bg1"/>
                </a:solidFill>
              </a:rPr>
              <a:t>构成的</a:t>
            </a:r>
            <a:endParaRPr lang="en-US" altLang="zh-CN" sz="2400" dirty="0">
              <a:solidFill>
                <a:schemeClr val="bg1"/>
              </a:solidFill>
            </a:endParaRPr>
          </a:p>
          <a:p>
            <a:br>
              <a:rPr lang="zh-CN" altLang="en-US" sz="2400" dirty="0">
                <a:solidFill>
                  <a:schemeClr val="bg1"/>
                </a:solidFill>
              </a:rPr>
            </a:br>
            <a:r>
              <a:rPr lang="zh-CN" altLang="en-US" sz="2400" dirty="0">
                <a:solidFill>
                  <a:schemeClr val="bg1"/>
                </a:solidFill>
                <a:latin typeface="+mn-ea"/>
              </a:rPr>
              <a:t>角色：可以是人、甚至其他的系统或者子系统。</a:t>
            </a:r>
            <a:endParaRPr lang="en-US" altLang="zh-CN" sz="2400" dirty="0">
              <a:solidFill>
                <a:schemeClr val="bg1"/>
              </a:solidFill>
              <a:latin typeface="+mn-ea"/>
            </a:endParaRPr>
          </a:p>
          <a:p>
            <a:endParaRPr lang="zh-CN" altLang="en-US" sz="3200" dirty="0">
              <a:solidFill>
                <a:schemeClr val="bg1"/>
              </a:solidFill>
              <a:latin typeface="+mn-ea"/>
            </a:endParaRPr>
          </a:p>
          <a:p>
            <a:r>
              <a:rPr lang="zh-CN" altLang="en-US" sz="2400" dirty="0">
                <a:solidFill>
                  <a:schemeClr val="bg1"/>
                </a:solidFill>
                <a:latin typeface="+mn-ea"/>
              </a:rPr>
              <a:t>对象：对象包括</a:t>
            </a:r>
            <a:r>
              <a:rPr lang="zh-CN" altLang="en-US" sz="2400" b="1" dirty="0">
                <a:solidFill>
                  <a:srgbClr val="FFC000"/>
                </a:solidFill>
                <a:latin typeface="+mn-ea"/>
              </a:rPr>
              <a:t>三种</a:t>
            </a:r>
            <a:r>
              <a:rPr lang="zh-CN" altLang="en-US" sz="2400" dirty="0">
                <a:solidFill>
                  <a:schemeClr val="bg1"/>
                </a:solidFill>
                <a:latin typeface="+mn-ea"/>
              </a:rPr>
              <a:t>命名方式：第一种方式包括对象名和类名；第二中方式只显示类名不显示对象名，即表示他是一个匿名对象；第三种方式只显示对象名不显示类明。</a:t>
            </a:r>
            <a:endParaRPr lang="zh-CN" altLang="en-US" sz="3200" dirty="0">
              <a:solidFill>
                <a:schemeClr val="bg1"/>
              </a:solidFill>
              <a:latin typeface="+mn-ea"/>
            </a:endParaRPr>
          </a:p>
          <a:p>
            <a:endParaRPr lang="en-US" altLang="zh-CN" sz="2400" dirty="0">
              <a:solidFill>
                <a:schemeClr val="bg1"/>
              </a:solidFill>
              <a:latin typeface="+mn-ea"/>
            </a:endParaRPr>
          </a:p>
          <a:p>
            <a:r>
              <a:rPr lang="zh-CN" altLang="en-US" sz="2400" dirty="0">
                <a:solidFill>
                  <a:schemeClr val="bg1"/>
                </a:solidFill>
                <a:latin typeface="+mn-ea"/>
              </a:rPr>
              <a:t>生命线：生命线在顺序图中表示为从对象图标向下延伸的一条</a:t>
            </a:r>
            <a:r>
              <a:rPr lang="zh-CN" altLang="en-US" sz="2400" b="1" dirty="0">
                <a:solidFill>
                  <a:srgbClr val="FFC000"/>
                </a:solidFill>
                <a:latin typeface="+mn-ea"/>
              </a:rPr>
              <a:t>虚线</a:t>
            </a:r>
            <a:r>
              <a:rPr lang="zh-CN" altLang="en-US" sz="2400" dirty="0">
                <a:solidFill>
                  <a:schemeClr val="bg1"/>
                </a:solidFill>
                <a:latin typeface="+mn-ea"/>
              </a:rPr>
              <a:t>，表示对象</a:t>
            </a:r>
            <a:r>
              <a:rPr lang="zh-CN" altLang="en-US" sz="2400" b="1" dirty="0">
                <a:solidFill>
                  <a:srgbClr val="FFC000"/>
                </a:solidFill>
                <a:latin typeface="+mn-ea"/>
              </a:rPr>
              <a:t>存在的时间</a:t>
            </a:r>
            <a:r>
              <a:rPr lang="zh-CN" altLang="en-US" sz="2400" dirty="0">
                <a:solidFill>
                  <a:schemeClr val="bg1"/>
                </a:solidFill>
                <a:latin typeface="+mn-ea"/>
              </a:rPr>
              <a:t>。</a:t>
            </a:r>
            <a:endParaRPr lang="en-US" altLang="zh-CN" sz="2400" dirty="0">
              <a:solidFill>
                <a:schemeClr val="bg1"/>
              </a:solidFill>
              <a:latin typeface="+mn-ea"/>
            </a:endParaRPr>
          </a:p>
          <a:p>
            <a:r>
              <a:rPr lang="zh-CN" altLang="en-US" sz="2400" dirty="0">
                <a:solidFill>
                  <a:schemeClr val="bg1"/>
                </a:solidFill>
                <a:latin typeface="+mn-ea"/>
              </a:rPr>
              <a:t>控制焦点是顺序图中表示时间段的符号，在这个时间段内对象将执行相应的操作，用小矩形表示。</a:t>
            </a:r>
            <a:endParaRPr lang="zh-CN" altLang="en-US" sz="3200" dirty="0">
              <a:solidFill>
                <a:schemeClr val="bg1"/>
              </a:solidFill>
              <a:latin typeface="+mn-ea"/>
            </a:endParaRPr>
          </a:p>
          <a:p>
            <a:endParaRPr lang="en-US" altLang="zh-CN" sz="2400" dirty="0">
              <a:solidFill>
                <a:schemeClr val="bg1"/>
              </a:solidFill>
              <a:latin typeface="+mn-ea"/>
            </a:endParaRPr>
          </a:p>
        </p:txBody>
      </p:sp>
    </p:spTree>
    <p:extLst>
      <p:ext uri="{BB962C8B-B14F-4D97-AF65-F5344CB8AC3E}">
        <p14:creationId xmlns:p14="http://schemas.microsoft.com/office/powerpoint/2010/main" val="10425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72" name="TextBox 71"/>
          <p:cNvSpPr txBox="1"/>
          <p:nvPr/>
        </p:nvSpPr>
        <p:spPr>
          <a:xfrm>
            <a:off x="406574" y="1410380"/>
            <a:ext cx="11017224" cy="5447645"/>
          </a:xfrm>
          <a:prstGeom prst="rect">
            <a:avLst/>
          </a:prstGeom>
          <a:noFill/>
        </p:spPr>
        <p:txBody>
          <a:bodyPr wrap="square" rtlCol="0">
            <a:spAutoFit/>
          </a:bodyPr>
          <a:lstStyle/>
          <a:p>
            <a:r>
              <a:rPr lang="zh-CN" altLang="en-US" sz="2400" dirty="0">
                <a:solidFill>
                  <a:schemeClr val="bg1"/>
                </a:solidFill>
                <a:latin typeface="+mn-ea"/>
              </a:rPr>
              <a:t>消息消息一般分为同步消息（</a:t>
            </a:r>
            <a:r>
              <a:rPr lang="en-US" altLang="zh-CN" sz="2400" dirty="0">
                <a:solidFill>
                  <a:schemeClr val="bg1"/>
                </a:solidFill>
                <a:latin typeface="+mn-ea"/>
              </a:rPr>
              <a:t>Synchronous Message</a:t>
            </a:r>
            <a:r>
              <a:rPr lang="zh-CN" altLang="en-US" sz="2400" dirty="0">
                <a:solidFill>
                  <a:schemeClr val="bg1"/>
                </a:solidFill>
                <a:latin typeface="+mn-ea"/>
              </a:rPr>
              <a:t>），异步消息（</a:t>
            </a:r>
            <a:r>
              <a:rPr lang="en-US" altLang="zh-CN" sz="2400" dirty="0">
                <a:solidFill>
                  <a:schemeClr val="bg1"/>
                </a:solidFill>
                <a:latin typeface="+mn-ea"/>
              </a:rPr>
              <a:t>Asynchronous Message</a:t>
            </a:r>
            <a:r>
              <a:rPr lang="zh-CN" altLang="en-US" sz="2400" dirty="0">
                <a:solidFill>
                  <a:schemeClr val="bg1"/>
                </a:solidFill>
                <a:latin typeface="+mn-ea"/>
              </a:rPr>
              <a:t>）和返回消息（</a:t>
            </a:r>
            <a:r>
              <a:rPr lang="en-US" altLang="zh-CN" sz="2400" dirty="0">
                <a:solidFill>
                  <a:schemeClr val="bg1"/>
                </a:solidFill>
                <a:latin typeface="+mn-ea"/>
              </a:rPr>
              <a:t>Return Message</a:t>
            </a:r>
            <a:r>
              <a:rPr lang="zh-CN" altLang="en-US" sz="2400" dirty="0">
                <a:solidFill>
                  <a:schemeClr val="bg1"/>
                </a:solidFill>
                <a:latin typeface="+mn-ea"/>
              </a:rPr>
              <a:t>）</a:t>
            </a:r>
            <a:endParaRPr lang="en-US" altLang="zh-CN" sz="3200" dirty="0">
              <a:solidFill>
                <a:schemeClr val="bg1"/>
              </a:solidFill>
              <a:latin typeface="+mn-ea"/>
            </a:endParaRPr>
          </a:p>
          <a:p>
            <a:endParaRPr lang="en-US" altLang="zh-CN" sz="2400" dirty="0">
              <a:solidFill>
                <a:schemeClr val="bg1"/>
              </a:solidFill>
            </a:endParaRPr>
          </a:p>
          <a:p>
            <a:r>
              <a:rPr lang="zh-CN" altLang="en-US" sz="2400" dirty="0">
                <a:solidFill>
                  <a:schemeClr val="bg1"/>
                </a:solidFill>
              </a:rPr>
              <a:t>同步消息：消息的发送者把控制传递给消息的接收者，然后</a:t>
            </a:r>
            <a:r>
              <a:rPr lang="zh-CN" altLang="en-US" sz="2400" b="1" dirty="0">
                <a:solidFill>
                  <a:srgbClr val="FFC000"/>
                </a:solidFill>
              </a:rPr>
              <a:t>停止活动，等待</a:t>
            </a:r>
            <a:r>
              <a:rPr lang="zh-CN" altLang="en-US" sz="2400" dirty="0">
                <a:solidFill>
                  <a:schemeClr val="bg1"/>
                </a:solidFill>
              </a:rPr>
              <a:t>消息的接收者放弃或者返回控制。用来表示同步的意义</a:t>
            </a:r>
            <a:endParaRPr lang="en-US" altLang="zh-CN" sz="2400" dirty="0">
              <a:solidFill>
                <a:schemeClr val="bg1"/>
              </a:solidFill>
            </a:endParaRPr>
          </a:p>
          <a:p>
            <a:endParaRPr lang="en-US" altLang="zh-CN" sz="2400" dirty="0">
              <a:solidFill>
                <a:schemeClr val="bg1"/>
              </a:solidFill>
            </a:endParaRPr>
          </a:p>
          <a:p>
            <a:r>
              <a:rPr lang="zh-CN" altLang="en-US" sz="2400" dirty="0">
                <a:solidFill>
                  <a:schemeClr val="bg1"/>
                </a:solidFill>
              </a:rPr>
              <a:t>异步消息：消息发送者通过消息把信号传递给消息的接收者，然后</a:t>
            </a:r>
            <a:r>
              <a:rPr lang="zh-CN" altLang="en-US" sz="2400" b="1" dirty="0">
                <a:solidFill>
                  <a:srgbClr val="FFC000"/>
                </a:solidFill>
              </a:rPr>
              <a:t>继续自己的活动，不等待</a:t>
            </a:r>
            <a:r>
              <a:rPr lang="zh-CN" altLang="en-US" sz="2400" dirty="0">
                <a:solidFill>
                  <a:schemeClr val="bg1"/>
                </a:solidFill>
              </a:rPr>
              <a:t>接受者返回消息或者控制。异步消息的接收者和发送者是</a:t>
            </a:r>
            <a:r>
              <a:rPr lang="zh-CN" altLang="en-US" sz="2400" b="1" dirty="0">
                <a:solidFill>
                  <a:srgbClr val="FFC000"/>
                </a:solidFill>
              </a:rPr>
              <a:t>并发</a:t>
            </a:r>
            <a:r>
              <a:rPr lang="zh-CN" altLang="en-US" sz="2400" dirty="0">
                <a:solidFill>
                  <a:schemeClr val="bg1"/>
                </a:solidFill>
              </a:rPr>
              <a:t>工作的。</a:t>
            </a:r>
            <a:endParaRPr lang="en-US" altLang="zh-CN" sz="2400" dirty="0">
              <a:solidFill>
                <a:schemeClr val="bg1"/>
              </a:solidFill>
            </a:endParaRPr>
          </a:p>
          <a:p>
            <a:endParaRPr lang="en-US" altLang="zh-CN" sz="2400" dirty="0">
              <a:solidFill>
                <a:schemeClr val="bg1"/>
              </a:solidFill>
            </a:endParaRPr>
          </a:p>
          <a:p>
            <a:r>
              <a:rPr lang="zh-CN" altLang="en-US" sz="2400" dirty="0">
                <a:solidFill>
                  <a:schemeClr val="bg1"/>
                </a:solidFill>
              </a:rPr>
              <a:t>返回消息：返回消息表示从过程调用返回</a:t>
            </a:r>
            <a:endParaRPr lang="en-US" altLang="zh-CN" sz="2400" dirty="0">
              <a:solidFill>
                <a:schemeClr val="bg1"/>
              </a:solidFill>
            </a:endParaRPr>
          </a:p>
          <a:p>
            <a:endParaRPr lang="en-US" altLang="zh-CN" sz="2400" dirty="0">
              <a:solidFill>
                <a:schemeClr val="bg1"/>
              </a:solidFill>
            </a:endParaRPr>
          </a:p>
          <a:p>
            <a:r>
              <a:rPr lang="zh-CN" altLang="en-US" sz="2400" dirty="0">
                <a:solidFill>
                  <a:schemeClr val="bg1"/>
                </a:solidFill>
              </a:rPr>
              <a:t>自关联消息：表示方法的</a:t>
            </a:r>
            <a:r>
              <a:rPr lang="zh-CN" altLang="en-US" sz="2400" b="1" dirty="0">
                <a:solidFill>
                  <a:srgbClr val="FFC000"/>
                </a:solidFill>
              </a:rPr>
              <a:t>自身调用</a:t>
            </a:r>
            <a:r>
              <a:rPr lang="zh-CN" altLang="en-US" sz="2400" dirty="0">
                <a:solidFill>
                  <a:schemeClr val="bg1"/>
                </a:solidFill>
              </a:rPr>
              <a:t>以及一个对象内的一个方法调用另外一个方法。</a:t>
            </a:r>
            <a:br>
              <a:rPr lang="zh-CN" altLang="en-US" sz="2400" dirty="0"/>
            </a:br>
            <a:endParaRPr lang="zh-CN" altLang="en-US" sz="2400" dirty="0"/>
          </a:p>
          <a:p>
            <a:endParaRPr lang="zh-CN" altLang="en-US" dirty="0">
              <a:solidFill>
                <a:schemeClr val="bg1"/>
              </a:solidFill>
            </a:endParaRPr>
          </a:p>
          <a:p>
            <a:endParaRPr lang="zh-CN" altLang="en-US" dirty="0">
              <a:solidFill>
                <a:schemeClr val="bg1"/>
              </a:solidFill>
              <a:latin typeface="华文细黑" pitchFamily="2" charset="-122"/>
              <a:ea typeface="华文细黑" pitchFamily="2" charset="-122"/>
              <a:cs typeface="华文黑体" pitchFamily="2" charset="-122"/>
            </a:endParaRPr>
          </a:p>
        </p:txBody>
      </p:sp>
      <p:sp>
        <p:nvSpPr>
          <p:cNvPr id="16" name="圆角矩形 15"/>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9779850"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消息</a:t>
            </a:r>
          </a:p>
        </p:txBody>
      </p:sp>
    </p:spTree>
    <p:extLst>
      <p:ext uri="{BB962C8B-B14F-4D97-AF65-F5344CB8AC3E}">
        <p14:creationId xmlns:p14="http://schemas.microsoft.com/office/powerpoint/2010/main" val="109193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300"/>
                                        <p:tgtEl>
                                          <p:spTgt spid="17"/>
                                        </p:tgtEl>
                                      </p:cBhvr>
                                    </p:animEffect>
                                  </p:childTnLst>
                                </p:cTn>
                              </p:par>
                            </p:childTnLst>
                          </p:cTn>
                        </p:par>
                        <p:par>
                          <p:cTn id="11" fill="hold">
                            <p:stCondLst>
                              <p:cond delay="300"/>
                            </p:stCondLst>
                            <p:childTnLst>
                              <p:par>
                                <p:cTn id="12" presetID="14" presetClass="entr" presetSubtype="10" fill="hold" grpId="0"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randombar(horizontal)">
                                      <p:cBhvr>
                                        <p:cTn id="1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6" grpId="0" animBg="1"/>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8882170" y="260648"/>
            <a:ext cx="269817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找回密码顺序图</a:t>
            </a:r>
          </a:p>
        </p:txBody>
      </p:sp>
      <p:pic>
        <p:nvPicPr>
          <p:cNvPr id="6" name="图片 5">
            <a:extLst>
              <a:ext uri="{FF2B5EF4-FFF2-40B4-BE49-F238E27FC236}">
                <a16:creationId xmlns:a16="http://schemas.microsoft.com/office/drawing/2014/main" id="{C9582B97-88EF-43A1-984E-D6E513811103}"/>
              </a:ext>
            </a:extLst>
          </p:cNvPr>
          <p:cNvPicPr/>
          <p:nvPr/>
        </p:nvPicPr>
        <p:blipFill>
          <a:blip r:embed="rId2"/>
          <a:stretch>
            <a:fillRect/>
          </a:stretch>
        </p:blipFill>
        <p:spPr>
          <a:xfrm>
            <a:off x="1846734" y="869964"/>
            <a:ext cx="7560840" cy="5880557"/>
          </a:xfrm>
          <a:prstGeom prst="rect">
            <a:avLst/>
          </a:prstGeom>
        </p:spPr>
      </p:pic>
    </p:spTree>
    <p:extLst>
      <p:ext uri="{BB962C8B-B14F-4D97-AF65-F5344CB8AC3E}">
        <p14:creationId xmlns:p14="http://schemas.microsoft.com/office/powerpoint/2010/main" val="260953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600315" y="260648"/>
            <a:ext cx="126188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活动图</a:t>
            </a:r>
          </a:p>
        </p:txBody>
      </p:sp>
      <p:sp>
        <p:nvSpPr>
          <p:cNvPr id="5" name="TextBox 87">
            <a:extLst>
              <a:ext uri="{FF2B5EF4-FFF2-40B4-BE49-F238E27FC236}">
                <a16:creationId xmlns:a16="http://schemas.microsoft.com/office/drawing/2014/main" id="{6AD4008B-9BCA-4FBA-9B50-2A1F914F6C2C}"/>
              </a:ext>
            </a:extLst>
          </p:cNvPr>
          <p:cNvSpPr txBox="1"/>
          <p:nvPr/>
        </p:nvSpPr>
        <p:spPr>
          <a:xfrm>
            <a:off x="997104" y="2060848"/>
            <a:ext cx="9865095" cy="3046988"/>
          </a:xfrm>
          <a:prstGeom prst="rect">
            <a:avLst/>
          </a:prstGeom>
          <a:noFill/>
        </p:spPr>
        <p:txBody>
          <a:bodyPr wrap="square" rtlCol="0">
            <a:spAutoFit/>
          </a:bodyPr>
          <a:lstStyle/>
          <a:p>
            <a:r>
              <a:rPr lang="zh-CN" altLang="en-US" sz="2400" dirty="0">
                <a:solidFill>
                  <a:schemeClr val="bg1"/>
                </a:solidFill>
              </a:rPr>
              <a:t>活动图是</a:t>
            </a:r>
            <a:r>
              <a:rPr lang="en-US" altLang="zh-CN" sz="2400" dirty="0">
                <a:solidFill>
                  <a:schemeClr val="bg1"/>
                </a:solidFill>
              </a:rPr>
              <a:t>UML</a:t>
            </a:r>
            <a:r>
              <a:rPr lang="zh-CN" altLang="en-US" sz="2400" dirty="0">
                <a:solidFill>
                  <a:schemeClr val="bg1"/>
                </a:solidFill>
              </a:rPr>
              <a:t>用于对系统的动态行为建模的另一种常用工具，它描述活动的顺序，展现从一个活动到另一个活动的控制流。</a:t>
            </a:r>
            <a:r>
              <a:rPr lang="zh-CN" altLang="en-US" sz="2400" b="1" dirty="0">
                <a:solidFill>
                  <a:srgbClr val="FFC000"/>
                </a:solidFill>
              </a:rPr>
              <a:t>活动图在本质上是一种流程图</a:t>
            </a:r>
            <a:r>
              <a:rPr lang="zh-CN" altLang="en-US" sz="2400" dirty="0">
                <a:solidFill>
                  <a:schemeClr val="bg1"/>
                </a:solidFill>
              </a:rPr>
              <a:t>。活动图着重表现从一个活动到另一个活动的控制流，是内部处理驱动的流程。</a:t>
            </a:r>
            <a:endParaRPr lang="en-US" altLang="zh-CN" sz="2400" dirty="0">
              <a:solidFill>
                <a:schemeClr val="bg1"/>
              </a:solidFill>
            </a:endParaRPr>
          </a:p>
          <a:p>
            <a:endParaRPr lang="zh-CN" altLang="en-US" sz="2400" dirty="0">
              <a:solidFill>
                <a:schemeClr val="bg1"/>
              </a:solidFill>
              <a:latin typeface="华文细黑" pitchFamily="2" charset="-122"/>
              <a:ea typeface="华文细黑" pitchFamily="2" charset="-122"/>
              <a:cs typeface="华文黑体" pitchFamily="2" charset="-122"/>
            </a:endParaRPr>
          </a:p>
          <a:p>
            <a:r>
              <a:rPr lang="zh-CN" altLang="en-US" sz="2400" dirty="0">
                <a:solidFill>
                  <a:schemeClr val="bg1"/>
                </a:solidFill>
                <a:latin typeface="+mn-ea"/>
              </a:rPr>
              <a:t>在</a:t>
            </a:r>
            <a:r>
              <a:rPr lang="en-US" altLang="zh-CN" sz="2400" dirty="0">
                <a:solidFill>
                  <a:schemeClr val="bg1"/>
                </a:solidFill>
                <a:latin typeface="+mn-ea"/>
              </a:rPr>
              <a:t>UML2.0</a:t>
            </a:r>
            <a:r>
              <a:rPr lang="zh-CN" altLang="en-US" sz="2400" dirty="0">
                <a:solidFill>
                  <a:schemeClr val="bg1"/>
                </a:solidFill>
                <a:latin typeface="+mn-ea"/>
              </a:rPr>
              <a:t>中，活动图增加了许多新特征，例如用到可以化分成层次，增加丰富的表达能力，在活动图中引入对象等特征。</a:t>
            </a:r>
          </a:p>
          <a:p>
            <a:endParaRPr lang="en-US" altLang="zh-CN" sz="24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97733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061704" y="260648"/>
            <a:ext cx="2339103"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活动图的绘制</a:t>
            </a:r>
          </a:p>
        </p:txBody>
      </p:sp>
      <p:sp>
        <p:nvSpPr>
          <p:cNvPr id="5" name="TextBox 87">
            <a:extLst>
              <a:ext uri="{FF2B5EF4-FFF2-40B4-BE49-F238E27FC236}">
                <a16:creationId xmlns:a16="http://schemas.microsoft.com/office/drawing/2014/main" id="{6AD4008B-9BCA-4FBA-9B50-2A1F914F6C2C}"/>
              </a:ext>
            </a:extLst>
          </p:cNvPr>
          <p:cNvSpPr txBox="1"/>
          <p:nvPr/>
        </p:nvSpPr>
        <p:spPr>
          <a:xfrm>
            <a:off x="550590" y="1196752"/>
            <a:ext cx="10657183" cy="4770537"/>
          </a:xfrm>
          <a:prstGeom prst="rect">
            <a:avLst/>
          </a:prstGeom>
          <a:noFill/>
        </p:spPr>
        <p:txBody>
          <a:bodyPr wrap="square" rtlCol="0">
            <a:spAutoFit/>
          </a:bodyPr>
          <a:lstStyle/>
          <a:p>
            <a:r>
              <a:rPr lang="zh-CN" altLang="en-US" sz="2400" dirty="0">
                <a:solidFill>
                  <a:schemeClr val="bg1"/>
                </a:solidFill>
                <a:latin typeface="+mn-ea"/>
              </a:rPr>
              <a:t>活动状态图：活动状态用于表达状态机中的非原子的运行，表示为平滑的圆角矩形</a:t>
            </a:r>
            <a:endParaRPr lang="en-US" altLang="zh-CN" sz="2400" dirty="0">
              <a:solidFill>
                <a:schemeClr val="bg1"/>
              </a:solidFill>
              <a:latin typeface="+mn-ea"/>
            </a:endParaRPr>
          </a:p>
          <a:p>
            <a:endParaRPr lang="en-US" altLang="zh-CN" sz="2400" dirty="0">
              <a:solidFill>
                <a:schemeClr val="bg1"/>
              </a:solidFill>
              <a:latin typeface="+mn-ea"/>
            </a:endParaRPr>
          </a:p>
          <a:p>
            <a:r>
              <a:rPr lang="zh-CN" altLang="en-US" sz="2400" dirty="0">
                <a:solidFill>
                  <a:schemeClr val="bg1"/>
                </a:solidFill>
                <a:latin typeface="+mn-ea"/>
              </a:rPr>
              <a:t>动作流</a:t>
            </a:r>
            <a:r>
              <a:rPr lang="zh-CN" altLang="en-US" sz="3200" dirty="0">
                <a:solidFill>
                  <a:schemeClr val="bg1"/>
                </a:solidFill>
                <a:latin typeface="+mn-ea"/>
              </a:rPr>
              <a:t>：</a:t>
            </a:r>
            <a:r>
              <a:rPr lang="zh-CN" altLang="en-US" sz="2400" dirty="0">
                <a:solidFill>
                  <a:schemeClr val="bg1"/>
                </a:solidFill>
                <a:latin typeface="+mn-ea"/>
              </a:rPr>
              <a:t>动作之间的转换称之为动作流活动图的转换</a:t>
            </a:r>
            <a:r>
              <a:rPr lang="zh-CN" altLang="en-US" sz="3200" dirty="0">
                <a:solidFill>
                  <a:schemeClr val="bg1"/>
                </a:solidFill>
                <a:latin typeface="+mn-ea"/>
              </a:rPr>
              <a:t>。</a:t>
            </a:r>
            <a:r>
              <a:rPr lang="zh-CN" altLang="en-US" sz="2400" dirty="0">
                <a:solidFill>
                  <a:schemeClr val="bg1"/>
                </a:solidFill>
                <a:latin typeface="+mn-ea"/>
              </a:rPr>
              <a:t>用带箭头的直线表示，箭头的方向指向转入的方向。</a:t>
            </a:r>
            <a:endParaRPr lang="en-US" altLang="zh-CN" sz="2400" dirty="0">
              <a:solidFill>
                <a:schemeClr val="bg1"/>
              </a:solidFill>
              <a:latin typeface="+mn-ea"/>
            </a:endParaRPr>
          </a:p>
          <a:p>
            <a:endParaRPr lang="en-US" altLang="zh-CN" sz="2400" dirty="0">
              <a:solidFill>
                <a:schemeClr val="bg1"/>
              </a:solidFill>
              <a:latin typeface="+mn-ea"/>
            </a:endParaRPr>
          </a:p>
          <a:p>
            <a:r>
              <a:rPr lang="zh-CN" altLang="en-US" sz="2400" dirty="0">
                <a:solidFill>
                  <a:schemeClr val="bg1"/>
                </a:solidFill>
                <a:latin typeface="+mn-ea"/>
              </a:rPr>
              <a:t>开始节点：活动开始节点</a:t>
            </a:r>
            <a:r>
              <a:rPr lang="zh-CN" altLang="en-US" sz="3200" dirty="0">
                <a:solidFill>
                  <a:schemeClr val="bg1"/>
                </a:solidFill>
                <a:latin typeface="+mn-ea"/>
              </a:rPr>
              <a:t>，</a:t>
            </a:r>
            <a:r>
              <a:rPr lang="zh-CN" altLang="en-US" sz="2400" dirty="0">
                <a:solidFill>
                  <a:schemeClr val="bg1"/>
                </a:solidFill>
                <a:latin typeface="+mn-ea"/>
              </a:rPr>
              <a:t>是一个实心黑色圆点，</a:t>
            </a:r>
            <a:r>
              <a:rPr lang="zh-CN" altLang="en-US" sz="2400" b="1" dirty="0">
                <a:solidFill>
                  <a:srgbClr val="FFC000"/>
                </a:solidFill>
                <a:latin typeface="+mn-ea"/>
              </a:rPr>
              <a:t>有且只有一个</a:t>
            </a:r>
            <a:endParaRPr lang="en-US" altLang="zh-CN" sz="2400" b="1" dirty="0">
              <a:solidFill>
                <a:srgbClr val="FFC000"/>
              </a:solidFill>
              <a:latin typeface="+mn-ea"/>
            </a:endParaRPr>
          </a:p>
          <a:p>
            <a:endParaRPr lang="en-US" altLang="zh-CN" sz="2400" b="1" dirty="0">
              <a:solidFill>
                <a:srgbClr val="FFC000"/>
              </a:solidFill>
              <a:latin typeface="+mn-ea"/>
            </a:endParaRPr>
          </a:p>
          <a:p>
            <a:r>
              <a:rPr lang="zh-CN" altLang="en-US" sz="2400" dirty="0">
                <a:solidFill>
                  <a:schemeClr val="bg1"/>
                </a:solidFill>
                <a:latin typeface="+mn-ea"/>
              </a:rPr>
              <a:t>终止节点：用于表示活动图中活动的终点，</a:t>
            </a:r>
            <a:r>
              <a:rPr lang="zh-CN" altLang="en-US" sz="2400" b="1" dirty="0">
                <a:solidFill>
                  <a:srgbClr val="FFC000"/>
                </a:solidFill>
                <a:latin typeface="+mn-ea"/>
              </a:rPr>
              <a:t>可以有多个</a:t>
            </a:r>
            <a:r>
              <a:rPr lang="zh-CN" altLang="en-US" sz="2400" dirty="0">
                <a:solidFill>
                  <a:schemeClr val="bg1"/>
                </a:solidFill>
                <a:latin typeface="+mn-ea"/>
              </a:rPr>
              <a:t>，分为活动终止节点和流程终止节点</a:t>
            </a:r>
            <a:endParaRPr lang="en-US" altLang="zh-CN" sz="2400" dirty="0">
              <a:solidFill>
                <a:schemeClr val="bg1"/>
              </a:solidFill>
              <a:latin typeface="+mn-ea"/>
            </a:endParaRPr>
          </a:p>
          <a:p>
            <a:r>
              <a:rPr lang="zh-CN" altLang="en-US" sz="2400" dirty="0">
                <a:solidFill>
                  <a:schemeClr val="bg1"/>
                </a:solidFill>
                <a:latin typeface="+mn-ea"/>
              </a:rPr>
              <a:t>活动终止节点表示整个活动的结束，表示为圆圈</a:t>
            </a:r>
            <a:r>
              <a:rPr lang="en-US" altLang="zh-CN" sz="2400" dirty="0">
                <a:solidFill>
                  <a:schemeClr val="bg1"/>
                </a:solidFill>
                <a:latin typeface="+mn-ea"/>
              </a:rPr>
              <a:t>+</a:t>
            </a:r>
            <a:r>
              <a:rPr lang="zh-CN" altLang="en-US" sz="2400" dirty="0">
                <a:solidFill>
                  <a:schemeClr val="bg1"/>
                </a:solidFill>
                <a:latin typeface="+mn-ea"/>
              </a:rPr>
              <a:t>内部实心黑色圆点；流程终止节点表示是子流程的结束，表示为圆圈</a:t>
            </a:r>
            <a:r>
              <a:rPr lang="en-US" altLang="zh-CN" sz="2400" dirty="0">
                <a:solidFill>
                  <a:schemeClr val="bg1"/>
                </a:solidFill>
                <a:latin typeface="+mn-ea"/>
              </a:rPr>
              <a:t>+</a:t>
            </a:r>
            <a:r>
              <a:rPr lang="zh-CN" altLang="en-US" sz="2400" dirty="0">
                <a:solidFill>
                  <a:schemeClr val="bg1"/>
                </a:solidFill>
                <a:latin typeface="+mn-ea"/>
              </a:rPr>
              <a:t>内部十字叉</a:t>
            </a:r>
            <a:endParaRPr lang="en-US" altLang="zh-CN" sz="2400" dirty="0">
              <a:solidFill>
                <a:schemeClr val="bg1"/>
              </a:solidFill>
              <a:latin typeface="+mn-ea"/>
            </a:endParaRPr>
          </a:p>
        </p:txBody>
      </p:sp>
    </p:spTree>
    <p:extLst>
      <p:ext uri="{BB962C8B-B14F-4D97-AF65-F5344CB8AC3E}">
        <p14:creationId xmlns:p14="http://schemas.microsoft.com/office/powerpoint/2010/main" val="422330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0">
            <a:extLst>
              <a:ext uri="{FF2B5EF4-FFF2-40B4-BE49-F238E27FC236}">
                <a16:creationId xmlns:a16="http://schemas.microsoft.com/office/drawing/2014/main" id="{C3D04E0D-BA12-414F-8FC4-FFF2BF33BBC3}"/>
              </a:ext>
            </a:extLst>
          </p:cNvPr>
          <p:cNvSpPr/>
          <p:nvPr/>
        </p:nvSpPr>
        <p:spPr>
          <a:xfrm>
            <a:off x="8399462" y="260648"/>
            <a:ext cx="353995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71">
            <a:extLst>
              <a:ext uri="{FF2B5EF4-FFF2-40B4-BE49-F238E27FC236}">
                <a16:creationId xmlns:a16="http://schemas.microsoft.com/office/drawing/2014/main" id="{B7A1FBD2-283A-42D2-B708-96A295BBB0EE}"/>
              </a:ext>
            </a:extLst>
          </p:cNvPr>
          <p:cNvSpPr txBox="1"/>
          <p:nvPr/>
        </p:nvSpPr>
        <p:spPr>
          <a:xfrm>
            <a:off x="9061704" y="260648"/>
            <a:ext cx="2339103"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活动图的绘制</a:t>
            </a:r>
          </a:p>
        </p:txBody>
      </p:sp>
      <p:sp>
        <p:nvSpPr>
          <p:cNvPr id="5" name="TextBox 87">
            <a:extLst>
              <a:ext uri="{FF2B5EF4-FFF2-40B4-BE49-F238E27FC236}">
                <a16:creationId xmlns:a16="http://schemas.microsoft.com/office/drawing/2014/main" id="{6AD4008B-9BCA-4FBA-9B50-2A1F914F6C2C}"/>
              </a:ext>
            </a:extLst>
          </p:cNvPr>
          <p:cNvSpPr txBox="1"/>
          <p:nvPr/>
        </p:nvSpPr>
        <p:spPr>
          <a:xfrm>
            <a:off x="550590" y="1196752"/>
            <a:ext cx="10657183" cy="4524315"/>
          </a:xfrm>
          <a:prstGeom prst="rect">
            <a:avLst/>
          </a:prstGeom>
          <a:noFill/>
        </p:spPr>
        <p:txBody>
          <a:bodyPr wrap="square" rtlCol="0">
            <a:spAutoFit/>
          </a:bodyPr>
          <a:lstStyle/>
          <a:p>
            <a:r>
              <a:rPr lang="zh-CN" altLang="en-US" sz="2400" dirty="0">
                <a:solidFill>
                  <a:schemeClr val="bg1"/>
                </a:solidFill>
                <a:latin typeface="+mn-ea"/>
              </a:rPr>
              <a:t>分支与合并：选择分支，分支与合并用</a:t>
            </a:r>
            <a:r>
              <a:rPr lang="zh-CN" altLang="en-US" sz="2400" b="1" dirty="0">
                <a:solidFill>
                  <a:srgbClr val="FFC000"/>
                </a:solidFill>
                <a:latin typeface="+mn-ea"/>
              </a:rPr>
              <a:t>菱形</a:t>
            </a:r>
            <a:r>
              <a:rPr lang="zh-CN" altLang="en-US" sz="2400" dirty="0">
                <a:solidFill>
                  <a:schemeClr val="bg1"/>
                </a:solidFill>
                <a:latin typeface="+mn-ea"/>
              </a:rPr>
              <a:t>表示，它有一个进入转换（箭头从外指向分支符号），一个或多个离开转换（箭头从分支符号指向外）。而每个离开转换上都会有一个</a:t>
            </a:r>
            <a:r>
              <a:rPr lang="zh-CN" altLang="en-US" sz="2400" b="1" dirty="0">
                <a:solidFill>
                  <a:srgbClr val="FFC000"/>
                </a:solidFill>
                <a:latin typeface="+mn-ea"/>
              </a:rPr>
              <a:t>监护条件</a:t>
            </a:r>
            <a:r>
              <a:rPr lang="zh-CN" altLang="en-US" sz="2400" dirty="0">
                <a:solidFill>
                  <a:schemeClr val="bg1"/>
                </a:solidFill>
                <a:latin typeface="+mn-ea"/>
              </a:rPr>
              <a:t>，用来表示满足什么条件的时候执行该转换。</a:t>
            </a:r>
            <a:endParaRPr lang="en-US" altLang="zh-CN" sz="2400" dirty="0">
              <a:solidFill>
                <a:schemeClr val="bg1"/>
              </a:solidFill>
              <a:latin typeface="+mn-ea"/>
            </a:endParaRPr>
          </a:p>
          <a:p>
            <a:endParaRPr lang="en-US" altLang="zh-CN" sz="2400" dirty="0">
              <a:solidFill>
                <a:schemeClr val="bg1"/>
              </a:solidFill>
              <a:latin typeface="+mn-ea"/>
            </a:endParaRPr>
          </a:p>
          <a:p>
            <a:r>
              <a:rPr lang="zh-CN" altLang="en-US" sz="2400" dirty="0">
                <a:solidFill>
                  <a:schemeClr val="bg1"/>
                </a:solidFill>
                <a:latin typeface="+mn-ea"/>
              </a:rPr>
              <a:t>分叉与汇合：分叉用于将动作流分为两个或多个</a:t>
            </a:r>
            <a:r>
              <a:rPr lang="zh-CN" altLang="en-US" sz="2400" b="1" dirty="0">
                <a:solidFill>
                  <a:srgbClr val="FFC000"/>
                </a:solidFill>
                <a:latin typeface="+mn-ea"/>
              </a:rPr>
              <a:t>并发运行</a:t>
            </a:r>
            <a:r>
              <a:rPr lang="zh-CN" altLang="en-US" sz="2400" dirty="0">
                <a:solidFill>
                  <a:schemeClr val="bg1"/>
                </a:solidFill>
                <a:latin typeface="+mn-ea"/>
              </a:rPr>
              <a:t>的分支，而汇合则用于同步这些并发分支，以达到共同完成一项事务的目的。</a:t>
            </a:r>
            <a:endParaRPr lang="en-US" altLang="zh-CN" sz="2400" dirty="0">
              <a:solidFill>
                <a:schemeClr val="bg1"/>
              </a:solidFill>
              <a:latin typeface="+mn-ea"/>
            </a:endParaRPr>
          </a:p>
          <a:p>
            <a:endParaRPr lang="zh-CN" altLang="en-US" sz="4000" dirty="0">
              <a:solidFill>
                <a:schemeClr val="bg1"/>
              </a:solidFill>
              <a:latin typeface="+mn-ea"/>
            </a:endParaRPr>
          </a:p>
          <a:p>
            <a:r>
              <a:rPr lang="zh-CN" altLang="en-US" sz="2400" dirty="0">
                <a:solidFill>
                  <a:schemeClr val="bg1"/>
                </a:solidFill>
                <a:latin typeface="+mn-ea"/>
              </a:rPr>
              <a:t>泳道：泳道将活动图中的活动划分为若干组，并把每一组指定给负责这组活动的业务组织，即对象。</a:t>
            </a:r>
            <a:br>
              <a:rPr lang="zh-CN" altLang="en-US" sz="2400" dirty="0">
                <a:solidFill>
                  <a:schemeClr val="bg1"/>
                </a:solidFill>
                <a:latin typeface="+mn-ea"/>
              </a:rPr>
            </a:br>
            <a:r>
              <a:rPr lang="zh-CN" altLang="en-US" sz="2400" dirty="0">
                <a:solidFill>
                  <a:schemeClr val="bg1"/>
                </a:solidFill>
                <a:latin typeface="+mn-ea"/>
              </a:rPr>
              <a:t>在活动图中，泳道区分了负责活动的对象，它明确地表示了哪些活动是由哪些对象进行的。在包含泳道的活动图中，</a:t>
            </a:r>
            <a:r>
              <a:rPr lang="zh-CN" altLang="en-US" sz="2400" b="1" dirty="0">
                <a:solidFill>
                  <a:srgbClr val="FFC000"/>
                </a:solidFill>
                <a:latin typeface="+mn-ea"/>
              </a:rPr>
              <a:t>每个活动只能明确地属于一个泳道</a:t>
            </a:r>
            <a:r>
              <a:rPr lang="zh-CN" altLang="en-US" sz="2400" dirty="0">
                <a:solidFill>
                  <a:schemeClr val="bg1"/>
                </a:solidFill>
                <a:latin typeface="+mn-ea"/>
              </a:rPr>
              <a:t>。</a:t>
            </a:r>
            <a:endParaRPr lang="en-US" altLang="zh-CN" sz="3200" dirty="0">
              <a:solidFill>
                <a:schemeClr val="bg1"/>
              </a:solidFill>
              <a:latin typeface="+mn-ea"/>
            </a:endParaRPr>
          </a:p>
        </p:txBody>
      </p:sp>
    </p:spTree>
    <p:extLst>
      <p:ext uri="{BB962C8B-B14F-4D97-AF65-F5344CB8AC3E}">
        <p14:creationId xmlns:p14="http://schemas.microsoft.com/office/powerpoint/2010/main" val="32415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 name="等腰三角形 1"/>
          <p:cNvSpPr/>
          <p:nvPr/>
        </p:nvSpPr>
        <p:spPr>
          <a:xfrm>
            <a:off x="284766" y="4797152"/>
            <a:ext cx="1471299" cy="216024"/>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1429109" y="4077072"/>
            <a:ext cx="1471299" cy="936104"/>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2573453" y="3068960"/>
            <a:ext cx="1471299" cy="1944216"/>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3717796" y="1844824"/>
            <a:ext cx="1471299" cy="3168352"/>
          </a:xfrm>
          <a:prstGeom prst="triangl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4862139" y="3413674"/>
            <a:ext cx="1471299" cy="1599502"/>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648717" y="5219908"/>
            <a:ext cx="743396" cy="646331"/>
          </a:xfrm>
          <a:prstGeom prst="rect">
            <a:avLst/>
          </a:prstGeom>
          <a:noFill/>
        </p:spPr>
        <p:txBody>
          <a:bodyPr wrap="square" rtlCol="0">
            <a:spAutoFit/>
          </a:bodyPr>
          <a:lstStyle/>
          <a:p>
            <a:pPr algn="ctr"/>
            <a:r>
              <a:rPr lang="zh-CN" altLang="en-US" dirty="0">
                <a:solidFill>
                  <a:schemeClr val="bg1"/>
                </a:solidFill>
                <a:latin typeface="华文细黑" pitchFamily="2" charset="-122"/>
                <a:ea typeface="华文细黑" pitchFamily="2" charset="-122"/>
                <a:cs typeface="华文黑体" pitchFamily="2" charset="-122"/>
              </a:rPr>
              <a:t>用例图</a:t>
            </a:r>
          </a:p>
        </p:txBody>
      </p:sp>
      <p:sp>
        <p:nvSpPr>
          <p:cNvPr id="21" name="TextBox 20"/>
          <p:cNvSpPr txBox="1"/>
          <p:nvPr/>
        </p:nvSpPr>
        <p:spPr>
          <a:xfrm>
            <a:off x="1793060" y="521990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逻辑视图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3" name="TextBox 22"/>
          <p:cNvSpPr txBox="1"/>
          <p:nvPr/>
        </p:nvSpPr>
        <p:spPr>
          <a:xfrm>
            <a:off x="2937404" y="521990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并发视图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4" name="TextBox 23"/>
          <p:cNvSpPr txBox="1"/>
          <p:nvPr/>
        </p:nvSpPr>
        <p:spPr>
          <a:xfrm>
            <a:off x="4081747" y="521990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组件视图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5" name="TextBox 24"/>
          <p:cNvSpPr txBox="1"/>
          <p:nvPr/>
        </p:nvSpPr>
        <p:spPr>
          <a:xfrm>
            <a:off x="5226090" y="5219908"/>
            <a:ext cx="743396" cy="646331"/>
          </a:xfrm>
          <a:prstGeom prst="rect">
            <a:avLst/>
          </a:prstGeom>
          <a:noFill/>
        </p:spPr>
        <p:txBody>
          <a:bodyPr wrap="square" rtlCol="0">
            <a:spAutoFit/>
          </a:bodyPr>
          <a:lstStyle/>
          <a:p>
            <a:pPr algn="ctr"/>
            <a:r>
              <a:rPr lang="zh-CN" altLang="en-US" dirty="0">
                <a:solidFill>
                  <a:schemeClr val="bg1"/>
                </a:solidFill>
                <a:latin typeface="华文黑体" pitchFamily="2" charset="-122"/>
                <a:ea typeface="华文黑体" pitchFamily="2" charset="-122"/>
                <a:cs typeface="华文黑体" pitchFamily="2" charset="-122"/>
              </a:rPr>
              <a:t>配置视图</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6" name="TextBox 25"/>
          <p:cNvSpPr txBox="1"/>
          <p:nvPr/>
        </p:nvSpPr>
        <p:spPr>
          <a:xfrm>
            <a:off x="757362" y="4251756"/>
            <a:ext cx="526106" cy="338554"/>
          </a:xfrm>
          <a:prstGeom prst="rect">
            <a:avLst/>
          </a:prstGeom>
          <a:noFill/>
        </p:spPr>
        <p:txBody>
          <a:bodyPr wrap="none" rtlCol="0">
            <a:spAutoFit/>
          </a:bodyPr>
          <a:lstStyle/>
          <a:p>
            <a:r>
              <a:rPr lang="en-US" altLang="zh-CN" sz="1600">
                <a:solidFill>
                  <a:schemeClr val="bg1"/>
                </a:solidFill>
                <a:latin typeface="HelveticaNeueLT Pro 35 Th" pitchFamily="34" charset="0"/>
              </a:rPr>
              <a:t>500</a:t>
            </a:r>
            <a:endParaRPr lang="zh-CN" altLang="en-US" sz="1600">
              <a:solidFill>
                <a:schemeClr val="bg1"/>
              </a:solidFill>
              <a:latin typeface="HelveticaNeueLT Pro 35 Th" pitchFamily="34" charset="0"/>
            </a:endParaRPr>
          </a:p>
        </p:txBody>
      </p:sp>
      <p:sp>
        <p:nvSpPr>
          <p:cNvPr id="27" name="TextBox 26"/>
          <p:cNvSpPr txBox="1"/>
          <p:nvPr/>
        </p:nvSpPr>
        <p:spPr>
          <a:xfrm>
            <a:off x="1844799" y="3522494"/>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1000</a:t>
            </a:r>
            <a:endParaRPr lang="zh-CN" altLang="en-US" sz="1600">
              <a:solidFill>
                <a:schemeClr val="bg1"/>
              </a:solidFill>
              <a:latin typeface="HelveticaNeueLT Pro 35 Th" pitchFamily="34" charset="0"/>
            </a:endParaRPr>
          </a:p>
        </p:txBody>
      </p:sp>
      <p:sp>
        <p:nvSpPr>
          <p:cNvPr id="28" name="TextBox 27"/>
          <p:cNvSpPr txBox="1"/>
          <p:nvPr/>
        </p:nvSpPr>
        <p:spPr>
          <a:xfrm>
            <a:off x="2989143" y="2583162"/>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2000</a:t>
            </a:r>
            <a:endParaRPr lang="zh-CN" altLang="en-US" sz="1600">
              <a:solidFill>
                <a:schemeClr val="bg1"/>
              </a:solidFill>
              <a:latin typeface="HelveticaNeueLT Pro 35 Th" pitchFamily="34" charset="0"/>
            </a:endParaRPr>
          </a:p>
        </p:txBody>
      </p:sp>
      <p:sp>
        <p:nvSpPr>
          <p:cNvPr id="29" name="TextBox 28"/>
          <p:cNvSpPr txBox="1"/>
          <p:nvPr/>
        </p:nvSpPr>
        <p:spPr>
          <a:xfrm>
            <a:off x="4133486" y="1359026"/>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3000</a:t>
            </a:r>
            <a:endParaRPr lang="zh-CN" altLang="en-US" sz="1600">
              <a:solidFill>
                <a:schemeClr val="bg1"/>
              </a:solidFill>
              <a:latin typeface="HelveticaNeueLT Pro 35 Th" pitchFamily="34" charset="0"/>
            </a:endParaRPr>
          </a:p>
        </p:txBody>
      </p:sp>
      <p:sp>
        <p:nvSpPr>
          <p:cNvPr id="30" name="TextBox 29"/>
          <p:cNvSpPr txBox="1"/>
          <p:nvPr/>
        </p:nvSpPr>
        <p:spPr>
          <a:xfrm>
            <a:off x="5277829" y="2890939"/>
            <a:ext cx="639919" cy="338554"/>
          </a:xfrm>
          <a:prstGeom prst="rect">
            <a:avLst/>
          </a:prstGeom>
          <a:noFill/>
        </p:spPr>
        <p:txBody>
          <a:bodyPr wrap="none" rtlCol="0">
            <a:spAutoFit/>
          </a:bodyPr>
          <a:lstStyle/>
          <a:p>
            <a:r>
              <a:rPr lang="en-US" altLang="zh-CN" sz="1600">
                <a:solidFill>
                  <a:schemeClr val="bg1"/>
                </a:solidFill>
                <a:latin typeface="HelveticaNeueLT Pro 35 Th" pitchFamily="34" charset="0"/>
              </a:rPr>
              <a:t>1500</a:t>
            </a:r>
            <a:endParaRPr lang="zh-CN" altLang="en-US" sz="1600">
              <a:solidFill>
                <a:schemeClr val="bg1"/>
              </a:solidFill>
              <a:latin typeface="HelveticaNeueLT Pro 35 Th" pitchFamily="34" charset="0"/>
            </a:endParaRPr>
          </a:p>
        </p:txBody>
      </p:sp>
      <p:sp>
        <p:nvSpPr>
          <p:cNvPr id="37" name="TextBox 36"/>
          <p:cNvSpPr txBox="1"/>
          <p:nvPr/>
        </p:nvSpPr>
        <p:spPr>
          <a:xfrm>
            <a:off x="6793671" y="1224912"/>
            <a:ext cx="5396742" cy="5324535"/>
          </a:xfrm>
          <a:prstGeom prst="rect">
            <a:avLst/>
          </a:prstGeom>
          <a:noFill/>
        </p:spPr>
        <p:txBody>
          <a:bodyPr wrap="square" rtlCol="0">
            <a:spAutoFit/>
          </a:bodyPr>
          <a:lstStyle/>
          <a:p>
            <a:r>
              <a:rPr lang="zh-CN" altLang="en-US" sz="2000" b="1" dirty="0">
                <a:solidFill>
                  <a:schemeClr val="bg1"/>
                </a:solidFill>
              </a:rPr>
              <a:t>用例视图：</a:t>
            </a:r>
            <a:r>
              <a:rPr lang="zh-CN" altLang="en-US" sz="2000" dirty="0">
                <a:solidFill>
                  <a:schemeClr val="bg1"/>
                </a:solidFill>
              </a:rPr>
              <a:t>也称为</a:t>
            </a:r>
            <a:r>
              <a:rPr lang="zh-CN" altLang="en-US" sz="2000" b="1" dirty="0">
                <a:solidFill>
                  <a:srgbClr val="FFC000"/>
                </a:solidFill>
              </a:rPr>
              <a:t>外部视图、功能视图、用户视图</a:t>
            </a:r>
            <a:r>
              <a:rPr lang="zh-CN" altLang="en-US" sz="2000" dirty="0">
                <a:solidFill>
                  <a:schemeClr val="bg1"/>
                </a:solidFill>
              </a:rPr>
              <a:t>。主要描述一个系统应该具有的功能，指的是从系统</a:t>
            </a:r>
            <a:r>
              <a:rPr lang="zh-CN" altLang="en-US" sz="2000" b="1" dirty="0">
                <a:solidFill>
                  <a:srgbClr val="FFC000"/>
                </a:solidFill>
              </a:rPr>
              <a:t>外部</a:t>
            </a:r>
            <a:r>
              <a:rPr lang="zh-CN" altLang="en-US" sz="2000" dirty="0">
                <a:solidFill>
                  <a:schemeClr val="bg1"/>
                </a:solidFill>
              </a:rPr>
              <a:t>参与者所能看到的系统功能，</a:t>
            </a:r>
            <a:endParaRPr lang="en-US" altLang="zh-CN" sz="2000" dirty="0">
              <a:solidFill>
                <a:schemeClr val="bg1"/>
              </a:solidFill>
            </a:endParaRPr>
          </a:p>
          <a:p>
            <a:r>
              <a:rPr lang="zh-CN" altLang="en-US" sz="2000" b="1" dirty="0">
                <a:solidFill>
                  <a:schemeClr val="bg1"/>
                </a:solidFill>
              </a:rPr>
              <a:t>逻辑视图：</a:t>
            </a:r>
            <a:r>
              <a:rPr lang="zh-CN" altLang="en-US" sz="2000" dirty="0">
                <a:solidFill>
                  <a:schemeClr val="bg1"/>
                </a:solidFill>
              </a:rPr>
              <a:t>也称为</a:t>
            </a:r>
            <a:r>
              <a:rPr lang="zh-CN" altLang="en-US" sz="2000" b="1" dirty="0">
                <a:solidFill>
                  <a:srgbClr val="FFC000"/>
                </a:solidFill>
              </a:rPr>
              <a:t>静态视图、结构模型视图</a:t>
            </a:r>
            <a:r>
              <a:rPr lang="zh-CN" altLang="en-US" sz="2000" dirty="0">
                <a:solidFill>
                  <a:schemeClr val="bg1"/>
                </a:solidFill>
              </a:rPr>
              <a:t>，包括类图和包图。主要运用与描述在用例视图中提出系统功能的实现。</a:t>
            </a:r>
            <a:endParaRPr lang="en-US" altLang="zh-CN" sz="2000" dirty="0">
              <a:solidFill>
                <a:schemeClr val="bg1"/>
              </a:solidFill>
            </a:endParaRPr>
          </a:p>
          <a:p>
            <a:r>
              <a:rPr lang="zh-CN" altLang="en-US" sz="2000" b="1" dirty="0">
                <a:solidFill>
                  <a:schemeClr val="bg1"/>
                </a:solidFill>
              </a:rPr>
              <a:t>并发视图</a:t>
            </a:r>
            <a:r>
              <a:rPr lang="zh-CN" altLang="en-US" sz="2000" dirty="0">
                <a:solidFill>
                  <a:schemeClr val="bg1"/>
                </a:solidFill>
              </a:rPr>
              <a:t>：也称</a:t>
            </a:r>
            <a:r>
              <a:rPr lang="zh-CN" altLang="en-US" sz="2000" b="1" dirty="0">
                <a:solidFill>
                  <a:srgbClr val="FFC000"/>
                </a:solidFill>
              </a:rPr>
              <a:t>动态视图、进程视图，也包括动态图（状态机图、交互图）和实现图（交互图和部署图）</a:t>
            </a:r>
            <a:r>
              <a:rPr lang="zh-CN" altLang="en-US" sz="2000" dirty="0">
                <a:solidFill>
                  <a:schemeClr val="bg1"/>
                </a:solidFill>
              </a:rPr>
              <a:t>。主要从资源的有效利用、代码的并行执行以及系统唤醒中异步事件的处理等方面来考虑。</a:t>
            </a:r>
            <a:endParaRPr lang="en-US" altLang="zh-CN" sz="2000" dirty="0">
              <a:solidFill>
                <a:schemeClr val="bg1"/>
              </a:solidFill>
            </a:endParaRPr>
          </a:p>
          <a:p>
            <a:r>
              <a:rPr lang="zh-CN" altLang="en-US" sz="2000" b="1" dirty="0">
                <a:solidFill>
                  <a:schemeClr val="bg1"/>
                </a:solidFill>
              </a:rPr>
              <a:t>组件视图：</a:t>
            </a:r>
            <a:r>
              <a:rPr lang="zh-CN" altLang="en-US" sz="2000" dirty="0">
                <a:solidFill>
                  <a:schemeClr val="bg1"/>
                </a:solidFill>
              </a:rPr>
              <a:t>也称</a:t>
            </a:r>
            <a:r>
              <a:rPr lang="zh-CN" altLang="en-US" sz="2000" b="1" dirty="0">
                <a:solidFill>
                  <a:srgbClr val="FFC000"/>
                </a:solidFill>
              </a:rPr>
              <a:t>实现视图、物理视图</a:t>
            </a:r>
            <a:r>
              <a:rPr lang="zh-CN" altLang="en-US" sz="2000" dirty="0">
                <a:solidFill>
                  <a:schemeClr val="bg1"/>
                </a:solidFill>
              </a:rPr>
              <a:t>，描述系统的实现模块及他们之间的依赖关系。其中组件指的是</a:t>
            </a:r>
            <a:r>
              <a:rPr lang="zh-CN" altLang="en-US" sz="2000" b="1" dirty="0">
                <a:solidFill>
                  <a:srgbClr val="FFC000"/>
                </a:solidFill>
              </a:rPr>
              <a:t>不同</a:t>
            </a:r>
            <a:r>
              <a:rPr lang="zh-CN" altLang="en-US" sz="2000" dirty="0">
                <a:solidFill>
                  <a:schemeClr val="bg1"/>
                </a:solidFill>
              </a:rPr>
              <a:t>类型的代码模块。</a:t>
            </a:r>
            <a:endParaRPr lang="en-US" altLang="zh-CN" sz="2000" dirty="0">
              <a:solidFill>
                <a:schemeClr val="bg1"/>
              </a:solidFill>
            </a:endParaRPr>
          </a:p>
          <a:p>
            <a:r>
              <a:rPr lang="zh-CN" altLang="en-US" sz="2000" b="1" dirty="0">
                <a:solidFill>
                  <a:schemeClr val="bg1"/>
                </a:solidFill>
              </a:rPr>
              <a:t>配置视图：</a:t>
            </a:r>
            <a:r>
              <a:rPr lang="zh-CN" altLang="en-US" sz="2000" dirty="0">
                <a:solidFill>
                  <a:schemeClr val="bg1"/>
                </a:solidFill>
              </a:rPr>
              <a:t>也称</a:t>
            </a:r>
            <a:r>
              <a:rPr lang="zh-CN" altLang="en-US" sz="2000" b="1" dirty="0">
                <a:solidFill>
                  <a:srgbClr val="FFC000"/>
                </a:solidFill>
              </a:rPr>
              <a:t>部署视图</a:t>
            </a:r>
            <a:r>
              <a:rPr lang="zh-CN" altLang="en-US" sz="2000" dirty="0">
                <a:solidFill>
                  <a:schemeClr val="bg1"/>
                </a:solidFill>
              </a:rPr>
              <a:t>。主要显示系统的物理部署，它描述位于节电上的运行实例的部署情况</a:t>
            </a:r>
            <a:endParaRPr lang="en-US" altLang="zh-CN" sz="2000" dirty="0">
              <a:solidFill>
                <a:schemeClr val="bg1"/>
              </a:solidFill>
            </a:endParaRPr>
          </a:p>
        </p:txBody>
      </p:sp>
      <p:sp>
        <p:nvSpPr>
          <p:cNvPr id="31" name="圆角矩形 30"/>
          <p:cNvSpPr/>
          <p:nvPr/>
        </p:nvSpPr>
        <p:spPr>
          <a:xfrm>
            <a:off x="8894700" y="222176"/>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9472074" y="260648"/>
            <a:ext cx="151836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latin typeface="华文黑体" pitchFamily="2" charset="-122"/>
                <a:ea typeface="华文黑体" pitchFamily="2" charset="-122"/>
              </a:rPr>
              <a:t>4+1</a:t>
            </a:r>
            <a:r>
              <a:rPr lang="zh-CN" altLang="en-US" sz="2800" dirty="0">
                <a:latin typeface="华文黑体" pitchFamily="2" charset="-122"/>
                <a:ea typeface="华文黑体" pitchFamily="2" charset="-122"/>
              </a:rPr>
              <a:t>视图</a:t>
            </a:r>
            <a:endParaRPr lang="zh-CN" altLang="en-US" sz="2800" dirty="0"/>
          </a:p>
        </p:txBody>
      </p:sp>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300"/>
                                        <p:tgtEl>
                                          <p:spTgt spid="40"/>
                                        </p:tgtEl>
                                      </p:cBhvr>
                                    </p:animEffect>
                                  </p:childTnLst>
                                </p:cTn>
                              </p:par>
                            </p:childTnLst>
                          </p:cTn>
                        </p:par>
                        <p:par>
                          <p:cTn id="11" fill="hold">
                            <p:stCondLst>
                              <p:cond delay="300"/>
                            </p:stCondLst>
                            <p:childTnLst>
                              <p:par>
                                <p:cTn id="12" presetID="55"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300" fill="hold"/>
                                        <p:tgtEl>
                                          <p:spTgt spid="2"/>
                                        </p:tgtEl>
                                        <p:attrNameLst>
                                          <p:attrName>ppt_w</p:attrName>
                                        </p:attrNameLst>
                                      </p:cBhvr>
                                      <p:tavLst>
                                        <p:tav tm="0">
                                          <p:val>
                                            <p:strVal val="#ppt_w*0.70"/>
                                          </p:val>
                                        </p:tav>
                                        <p:tav tm="100000">
                                          <p:val>
                                            <p:strVal val="#ppt_w"/>
                                          </p:val>
                                        </p:tav>
                                      </p:tavLst>
                                    </p:anim>
                                    <p:anim calcmode="lin" valueType="num">
                                      <p:cBhvr>
                                        <p:cTn id="15" dur="300" fill="hold"/>
                                        <p:tgtEl>
                                          <p:spTgt spid="2"/>
                                        </p:tgtEl>
                                        <p:attrNameLst>
                                          <p:attrName>ppt_h</p:attrName>
                                        </p:attrNameLst>
                                      </p:cBhvr>
                                      <p:tavLst>
                                        <p:tav tm="0">
                                          <p:val>
                                            <p:strVal val="#ppt_h"/>
                                          </p:val>
                                        </p:tav>
                                        <p:tav tm="100000">
                                          <p:val>
                                            <p:strVal val="#ppt_h"/>
                                          </p:val>
                                        </p:tav>
                                      </p:tavLst>
                                    </p:anim>
                                    <p:animEffect transition="in" filter="fade">
                                      <p:cBhvr>
                                        <p:cTn id="16" dur="300"/>
                                        <p:tgtEl>
                                          <p:spTgt spid="2"/>
                                        </p:tgtEl>
                                      </p:cBhvr>
                                    </p:animEffect>
                                  </p:childTnLst>
                                </p:cTn>
                              </p:par>
                              <p:par>
                                <p:cTn id="17" presetID="55" presetClass="entr" presetSubtype="0"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p:cTn id="19" dur="300" fill="hold"/>
                                        <p:tgtEl>
                                          <p:spTgt spid="9"/>
                                        </p:tgtEl>
                                        <p:attrNameLst>
                                          <p:attrName>ppt_w</p:attrName>
                                        </p:attrNameLst>
                                      </p:cBhvr>
                                      <p:tavLst>
                                        <p:tav tm="0">
                                          <p:val>
                                            <p:strVal val="#ppt_w*0.70"/>
                                          </p:val>
                                        </p:tav>
                                        <p:tav tm="100000">
                                          <p:val>
                                            <p:strVal val="#ppt_w"/>
                                          </p:val>
                                        </p:tav>
                                      </p:tavLst>
                                    </p:anim>
                                    <p:anim calcmode="lin" valueType="num">
                                      <p:cBhvr>
                                        <p:cTn id="20" dur="300" fill="hold"/>
                                        <p:tgtEl>
                                          <p:spTgt spid="9"/>
                                        </p:tgtEl>
                                        <p:attrNameLst>
                                          <p:attrName>ppt_h</p:attrName>
                                        </p:attrNameLst>
                                      </p:cBhvr>
                                      <p:tavLst>
                                        <p:tav tm="0">
                                          <p:val>
                                            <p:strVal val="#ppt_h"/>
                                          </p:val>
                                        </p:tav>
                                        <p:tav tm="100000">
                                          <p:val>
                                            <p:strVal val="#ppt_h"/>
                                          </p:val>
                                        </p:tav>
                                      </p:tavLst>
                                    </p:anim>
                                    <p:animEffect transition="in" filter="fade">
                                      <p:cBhvr>
                                        <p:cTn id="21" dur="300"/>
                                        <p:tgtEl>
                                          <p:spTgt spid="9"/>
                                        </p:tgtEl>
                                      </p:cBhvr>
                                    </p:animEffect>
                                  </p:childTnLst>
                                </p:cTn>
                              </p:par>
                              <p:par>
                                <p:cTn id="22" presetID="55" presetClass="entr" presetSubtype="0" fill="hold" grpId="0" nodeType="withEffect">
                                  <p:stCondLst>
                                    <p:cond delay="600"/>
                                  </p:stCondLst>
                                  <p:childTnLst>
                                    <p:set>
                                      <p:cBhvr>
                                        <p:cTn id="23" dur="1" fill="hold">
                                          <p:stCondLst>
                                            <p:cond delay="0"/>
                                          </p:stCondLst>
                                        </p:cTn>
                                        <p:tgtEl>
                                          <p:spTgt spid="10"/>
                                        </p:tgtEl>
                                        <p:attrNameLst>
                                          <p:attrName>style.visibility</p:attrName>
                                        </p:attrNameLst>
                                      </p:cBhvr>
                                      <p:to>
                                        <p:strVal val="visible"/>
                                      </p:to>
                                    </p:set>
                                    <p:anim calcmode="lin" valueType="num">
                                      <p:cBhvr>
                                        <p:cTn id="24" dur="300" fill="hold"/>
                                        <p:tgtEl>
                                          <p:spTgt spid="10"/>
                                        </p:tgtEl>
                                        <p:attrNameLst>
                                          <p:attrName>ppt_w</p:attrName>
                                        </p:attrNameLst>
                                      </p:cBhvr>
                                      <p:tavLst>
                                        <p:tav tm="0">
                                          <p:val>
                                            <p:strVal val="#ppt_w*0.70"/>
                                          </p:val>
                                        </p:tav>
                                        <p:tav tm="100000">
                                          <p:val>
                                            <p:strVal val="#ppt_w"/>
                                          </p:val>
                                        </p:tav>
                                      </p:tavLst>
                                    </p:anim>
                                    <p:anim calcmode="lin" valueType="num">
                                      <p:cBhvr>
                                        <p:cTn id="25" dur="300" fill="hold"/>
                                        <p:tgtEl>
                                          <p:spTgt spid="10"/>
                                        </p:tgtEl>
                                        <p:attrNameLst>
                                          <p:attrName>ppt_h</p:attrName>
                                        </p:attrNameLst>
                                      </p:cBhvr>
                                      <p:tavLst>
                                        <p:tav tm="0">
                                          <p:val>
                                            <p:strVal val="#ppt_h"/>
                                          </p:val>
                                        </p:tav>
                                        <p:tav tm="100000">
                                          <p:val>
                                            <p:strVal val="#ppt_h"/>
                                          </p:val>
                                        </p:tav>
                                      </p:tavLst>
                                    </p:anim>
                                    <p:animEffect transition="in" filter="fade">
                                      <p:cBhvr>
                                        <p:cTn id="26" dur="300"/>
                                        <p:tgtEl>
                                          <p:spTgt spid="10"/>
                                        </p:tgtEl>
                                      </p:cBhvr>
                                    </p:animEffect>
                                  </p:childTnLst>
                                </p:cTn>
                              </p:par>
                              <p:par>
                                <p:cTn id="27" presetID="55" presetClass="entr" presetSubtype="0" fill="hold" grpId="0" nodeType="withEffect">
                                  <p:stCondLst>
                                    <p:cond delay="900"/>
                                  </p:stCondLst>
                                  <p:childTnLst>
                                    <p:set>
                                      <p:cBhvr>
                                        <p:cTn id="28" dur="1" fill="hold">
                                          <p:stCondLst>
                                            <p:cond delay="0"/>
                                          </p:stCondLst>
                                        </p:cTn>
                                        <p:tgtEl>
                                          <p:spTgt spid="11"/>
                                        </p:tgtEl>
                                        <p:attrNameLst>
                                          <p:attrName>style.visibility</p:attrName>
                                        </p:attrNameLst>
                                      </p:cBhvr>
                                      <p:to>
                                        <p:strVal val="visible"/>
                                      </p:to>
                                    </p:set>
                                    <p:anim calcmode="lin" valueType="num">
                                      <p:cBhvr>
                                        <p:cTn id="29" dur="300" fill="hold"/>
                                        <p:tgtEl>
                                          <p:spTgt spid="11"/>
                                        </p:tgtEl>
                                        <p:attrNameLst>
                                          <p:attrName>ppt_w</p:attrName>
                                        </p:attrNameLst>
                                      </p:cBhvr>
                                      <p:tavLst>
                                        <p:tav tm="0">
                                          <p:val>
                                            <p:strVal val="#ppt_w*0.70"/>
                                          </p:val>
                                        </p:tav>
                                        <p:tav tm="100000">
                                          <p:val>
                                            <p:strVal val="#ppt_w"/>
                                          </p:val>
                                        </p:tav>
                                      </p:tavLst>
                                    </p:anim>
                                    <p:anim calcmode="lin" valueType="num">
                                      <p:cBhvr>
                                        <p:cTn id="30" dur="300" fill="hold"/>
                                        <p:tgtEl>
                                          <p:spTgt spid="11"/>
                                        </p:tgtEl>
                                        <p:attrNameLst>
                                          <p:attrName>ppt_h</p:attrName>
                                        </p:attrNameLst>
                                      </p:cBhvr>
                                      <p:tavLst>
                                        <p:tav tm="0">
                                          <p:val>
                                            <p:strVal val="#ppt_h"/>
                                          </p:val>
                                        </p:tav>
                                        <p:tav tm="100000">
                                          <p:val>
                                            <p:strVal val="#ppt_h"/>
                                          </p:val>
                                        </p:tav>
                                      </p:tavLst>
                                    </p:anim>
                                    <p:animEffect transition="in" filter="fade">
                                      <p:cBhvr>
                                        <p:cTn id="31" dur="300"/>
                                        <p:tgtEl>
                                          <p:spTgt spid="11"/>
                                        </p:tgtEl>
                                      </p:cBhvr>
                                    </p:animEffect>
                                  </p:childTnLst>
                                </p:cTn>
                              </p:par>
                              <p:par>
                                <p:cTn id="32" presetID="55" presetClass="entr" presetSubtype="0" fill="hold" grpId="0" nodeType="withEffect">
                                  <p:stCondLst>
                                    <p:cond delay="1200"/>
                                  </p:stCondLst>
                                  <p:childTnLst>
                                    <p:set>
                                      <p:cBhvr>
                                        <p:cTn id="33" dur="1" fill="hold">
                                          <p:stCondLst>
                                            <p:cond delay="0"/>
                                          </p:stCondLst>
                                        </p:cTn>
                                        <p:tgtEl>
                                          <p:spTgt spid="13"/>
                                        </p:tgtEl>
                                        <p:attrNameLst>
                                          <p:attrName>style.visibility</p:attrName>
                                        </p:attrNameLst>
                                      </p:cBhvr>
                                      <p:to>
                                        <p:strVal val="visible"/>
                                      </p:to>
                                    </p:set>
                                    <p:anim calcmode="lin" valueType="num">
                                      <p:cBhvr>
                                        <p:cTn id="34" dur="300" fill="hold"/>
                                        <p:tgtEl>
                                          <p:spTgt spid="13"/>
                                        </p:tgtEl>
                                        <p:attrNameLst>
                                          <p:attrName>ppt_w</p:attrName>
                                        </p:attrNameLst>
                                      </p:cBhvr>
                                      <p:tavLst>
                                        <p:tav tm="0">
                                          <p:val>
                                            <p:strVal val="#ppt_w*0.70"/>
                                          </p:val>
                                        </p:tav>
                                        <p:tav tm="100000">
                                          <p:val>
                                            <p:strVal val="#ppt_w"/>
                                          </p:val>
                                        </p:tav>
                                      </p:tavLst>
                                    </p:anim>
                                    <p:anim calcmode="lin" valueType="num">
                                      <p:cBhvr>
                                        <p:cTn id="35" dur="300" fill="hold"/>
                                        <p:tgtEl>
                                          <p:spTgt spid="13"/>
                                        </p:tgtEl>
                                        <p:attrNameLst>
                                          <p:attrName>ppt_h</p:attrName>
                                        </p:attrNameLst>
                                      </p:cBhvr>
                                      <p:tavLst>
                                        <p:tav tm="0">
                                          <p:val>
                                            <p:strVal val="#ppt_h"/>
                                          </p:val>
                                        </p:tav>
                                        <p:tav tm="100000">
                                          <p:val>
                                            <p:strVal val="#ppt_h"/>
                                          </p:val>
                                        </p:tav>
                                      </p:tavLst>
                                    </p:anim>
                                    <p:animEffect transition="in" filter="fade">
                                      <p:cBhvr>
                                        <p:cTn id="36" dur="300"/>
                                        <p:tgtEl>
                                          <p:spTgt spid="13"/>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7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47" presetClass="entr" presetSubtype="0"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7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9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11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130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1000"/>
                                        <p:tgtEl>
                                          <p:spTgt spid="30"/>
                                        </p:tgtEl>
                                      </p:cBhvr>
                                    </p:animEffect>
                                    <p:anim calcmode="lin" valueType="num">
                                      <p:cBhvr>
                                        <p:cTn id="75" dur="1000" fill="hold"/>
                                        <p:tgtEl>
                                          <p:spTgt spid="30"/>
                                        </p:tgtEl>
                                        <p:attrNameLst>
                                          <p:attrName>ppt_x</p:attrName>
                                        </p:attrNameLst>
                                      </p:cBhvr>
                                      <p:tavLst>
                                        <p:tav tm="0">
                                          <p:val>
                                            <p:strVal val="#ppt_x"/>
                                          </p:val>
                                        </p:tav>
                                        <p:tav tm="100000">
                                          <p:val>
                                            <p:strVal val="#ppt_x"/>
                                          </p:val>
                                        </p:tav>
                                      </p:tavLst>
                                    </p:anim>
                                    <p:anim calcmode="lin" valueType="num">
                                      <p:cBhvr>
                                        <p:cTn id="76" dur="1000" fill="hold"/>
                                        <p:tgtEl>
                                          <p:spTgt spid="30"/>
                                        </p:tgtEl>
                                        <p:attrNameLst>
                                          <p:attrName>ppt_y</p:attrName>
                                        </p:attrNameLst>
                                      </p:cBhvr>
                                      <p:tavLst>
                                        <p:tav tm="0">
                                          <p:val>
                                            <p:strVal val="#ppt_y-.1"/>
                                          </p:val>
                                        </p:tav>
                                        <p:tav tm="100000">
                                          <p:val>
                                            <p:strVal val="#ppt_y"/>
                                          </p:val>
                                        </p:tav>
                                      </p:tavLst>
                                    </p:anim>
                                  </p:childTnLst>
                                </p:cTn>
                              </p:par>
                              <p:par>
                                <p:cTn id="77" presetID="14" presetClass="entr" presetSubtype="10" fill="hold" grpId="0" nodeType="withEffect">
                                  <p:stCondLst>
                                    <p:cond delay="100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3" grpId="0" animBg="1"/>
      <p:bldP spid="20" grpId="0"/>
      <p:bldP spid="21" grpId="0"/>
      <p:bldP spid="23" grpId="0"/>
      <p:bldP spid="24" grpId="0"/>
      <p:bldP spid="25" grpId="0"/>
      <p:bldP spid="26" grpId="0"/>
      <p:bldP spid="27" grpId="0"/>
      <p:bldP spid="28" grpId="0"/>
      <p:bldP spid="29" grpId="0"/>
      <p:bldP spid="30" grpId="0"/>
      <p:bldP spid="37" grpId="0"/>
      <p:bldP spid="31" grpId="0" animBg="1"/>
      <p:bldP spid="4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0" name="圆角矩形 1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8882168" y="260648"/>
            <a:ext cx="269817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找回密码活动图</a:t>
            </a:r>
          </a:p>
        </p:txBody>
      </p:sp>
      <p:pic>
        <p:nvPicPr>
          <p:cNvPr id="15" name="图片 14">
            <a:extLst>
              <a:ext uri="{FF2B5EF4-FFF2-40B4-BE49-F238E27FC236}">
                <a16:creationId xmlns:a16="http://schemas.microsoft.com/office/drawing/2014/main" id="{B6815DE6-FA09-42E3-85C9-880F2784DA68}"/>
              </a:ext>
            </a:extLst>
          </p:cNvPr>
          <p:cNvPicPr/>
          <p:nvPr/>
        </p:nvPicPr>
        <p:blipFill>
          <a:blip r:embed="rId3"/>
          <a:stretch>
            <a:fillRect/>
          </a:stretch>
        </p:blipFill>
        <p:spPr>
          <a:xfrm>
            <a:off x="1126654" y="108449"/>
            <a:ext cx="6982623" cy="6641102"/>
          </a:xfrm>
          <a:prstGeom prst="rect">
            <a:avLst/>
          </a:prstGeom>
        </p:spPr>
      </p:pic>
    </p:spTree>
    <p:extLst>
      <p:ext uri="{BB962C8B-B14F-4D97-AF65-F5344CB8AC3E}">
        <p14:creationId xmlns:p14="http://schemas.microsoft.com/office/powerpoint/2010/main" val="14101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4+1</a:t>
              </a:r>
              <a:r>
                <a:rPr lang="zh-CN" altLang="en-US" sz="2800" dirty="0">
                  <a:latin typeface="华文黑体" pitchFamily="2" charset="-122"/>
                  <a:ea typeface="华文黑体" pitchFamily="2" charset="-122"/>
                  <a:cs typeface="华文黑体" pitchFamily="2" charset="-122"/>
                </a:rPr>
                <a:t>视图</a:t>
              </a: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 2.0</a:t>
              </a:r>
              <a:r>
                <a:rPr lang="zh-CN" altLang="en-US" sz="2800" dirty="0">
                  <a:latin typeface="华文黑体" pitchFamily="2" charset="-122"/>
                  <a:ea typeface="华文黑体" pitchFamily="2" charset="-122"/>
                  <a:cs typeface="华文黑体" pitchFamily="2" charset="-122"/>
                </a:rPr>
                <a:t>及应用</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项目简介</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应用举例</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sp>
        <p:nvSpPr>
          <p:cNvPr id="35" name="矩形 34"/>
          <p:cNvSpPr/>
          <p:nvPr/>
        </p:nvSpPr>
        <p:spPr>
          <a:xfrm>
            <a:off x="3621305" y="5236232"/>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sp>
        <p:nvSpPr>
          <p:cNvPr id="43" name="矩形 42"/>
          <p:cNvSpPr/>
          <p:nvPr/>
        </p:nvSpPr>
        <p:spPr>
          <a:xfrm>
            <a:off x="2584817" y="5236232"/>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5</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3" name="TextBox 32"/>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368637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500"/>
                                        <p:tgtEl>
                                          <p:spTgt spid="4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24" grpId="0" animBg="1"/>
      <p:bldP spid="25"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46734" y="1844824"/>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问题一</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9" y="2380238"/>
            <a:ext cx="4176464" cy="369332"/>
          </a:xfrm>
          <a:prstGeom prst="rect">
            <a:avLst/>
          </a:prstGeom>
          <a:noFill/>
        </p:spPr>
        <p:txBody>
          <a:bodyPr wrap="square" rtlCol="0">
            <a:spAutoFit/>
          </a:bodyPr>
          <a:lstStyle/>
          <a:p>
            <a:r>
              <a:rPr lang="zh-CN" altLang="en-US" b="1" dirty="0">
                <a:solidFill>
                  <a:srgbClr val="FFC000"/>
                </a:solidFill>
                <a:latin typeface="华文细黑" pitchFamily="2" charset="-122"/>
                <a:ea typeface="华文细黑" pitchFamily="2" charset="-122"/>
                <a:cs typeface="华文黑体" pitchFamily="2" charset="-122"/>
              </a:rPr>
              <a:t>用例图是由哪几部分构成的？</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46734" y="4633267"/>
            <a:ext cx="5301678" cy="646331"/>
          </a:xfrm>
          <a:prstGeom prst="rect">
            <a:avLst/>
          </a:prstGeom>
          <a:noFill/>
        </p:spPr>
        <p:txBody>
          <a:bodyPr wrap="square" rtlCol="0">
            <a:spAutoFit/>
          </a:bodyPr>
          <a:lstStyle/>
          <a:p>
            <a:r>
              <a:rPr lang="zh-CN" altLang="en-US" b="1" dirty="0">
                <a:solidFill>
                  <a:srgbClr val="FFC000"/>
                </a:solidFill>
              </a:rPr>
              <a:t>用例图由参与者、用例、子系统以及它们之间的关系构成的</a:t>
            </a:r>
            <a:endParaRPr lang="zh-CN" altLang="en-US" b="1" dirty="0">
              <a:solidFill>
                <a:srgbClr val="FFC000"/>
              </a:solidFill>
              <a:latin typeface="华文细黑" pitchFamily="2" charset="-122"/>
              <a:ea typeface="华文细黑" pitchFamily="2" charset="-122"/>
              <a:cs typeface="华文黑体" pitchFamily="2" charset="-122"/>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720080"/>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4"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问题一</a:t>
            </a:r>
          </a:p>
        </p:txBody>
      </p:sp>
    </p:spTree>
    <p:extLst>
      <p:ext uri="{BB962C8B-B14F-4D97-AF65-F5344CB8AC3E}">
        <p14:creationId xmlns:p14="http://schemas.microsoft.com/office/powerpoint/2010/main" val="6670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46734" y="1844824"/>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问题二</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9" y="2380238"/>
            <a:ext cx="4176464" cy="646331"/>
          </a:xfrm>
          <a:prstGeom prst="rect">
            <a:avLst/>
          </a:prstGeom>
          <a:noFill/>
        </p:spPr>
        <p:txBody>
          <a:bodyPr wrap="square" rtlCol="0">
            <a:spAutoFit/>
          </a:bodyPr>
          <a:lstStyle/>
          <a:p>
            <a:r>
              <a:rPr lang="en-US" altLang="zh-CN" b="1" dirty="0">
                <a:solidFill>
                  <a:srgbClr val="FFC000"/>
                </a:solidFill>
                <a:latin typeface="华文细黑" pitchFamily="2" charset="-122"/>
                <a:ea typeface="华文细黑" pitchFamily="2" charset="-122"/>
                <a:cs typeface="华文黑体" pitchFamily="2" charset="-122"/>
              </a:rPr>
              <a:t>UML</a:t>
            </a:r>
            <a:r>
              <a:rPr lang="zh-CN" altLang="en-US" b="1" dirty="0">
                <a:solidFill>
                  <a:srgbClr val="FFC000"/>
                </a:solidFill>
                <a:latin typeface="华文细黑" pitchFamily="2" charset="-122"/>
                <a:ea typeface="华文细黑" pitchFamily="2" charset="-122"/>
                <a:cs typeface="华文黑体" pitchFamily="2" charset="-122"/>
              </a:rPr>
              <a:t>那种常用工具具有强大的正向和逆向工程能力？</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46734" y="4633267"/>
            <a:ext cx="4176464" cy="369332"/>
          </a:xfrm>
          <a:prstGeom prst="rect">
            <a:avLst/>
          </a:prstGeom>
          <a:noFill/>
        </p:spPr>
        <p:txBody>
          <a:bodyPr wrap="square" rtlCol="0">
            <a:spAutoFit/>
          </a:bodyPr>
          <a:lstStyle/>
          <a:p>
            <a:r>
              <a:rPr lang="en-US" altLang="zh-CN" b="1" dirty="0">
                <a:solidFill>
                  <a:srgbClr val="FFC000"/>
                </a:solidFill>
              </a:rPr>
              <a:t>Rational Rose</a:t>
            </a:r>
            <a:endParaRPr lang="en-US" altLang="zh-CN" sz="800" dirty="0">
              <a:solidFill>
                <a:srgbClr val="FFC000"/>
              </a:solidFill>
              <a:latin typeface="华文黑体" pitchFamily="2" charset="-122"/>
              <a:ea typeface="华文黑体" pitchFamily="2" charset="-122"/>
              <a:cs typeface="华文黑体" pitchFamily="2" charset="-122"/>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720080"/>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4"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问题二</a:t>
            </a:r>
          </a:p>
        </p:txBody>
      </p:sp>
    </p:spTree>
    <p:extLst>
      <p:ext uri="{BB962C8B-B14F-4D97-AF65-F5344CB8AC3E}">
        <p14:creationId xmlns:p14="http://schemas.microsoft.com/office/powerpoint/2010/main" val="347986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xEl>
                                              <p:pRg st="0" end="0"/>
                                            </p:txEl>
                                          </p:spTgt>
                                        </p:tgtEl>
                                        <p:attrNameLst>
                                          <p:attrName>style.visibility</p:attrName>
                                        </p:attrNameLst>
                                      </p:cBhvr>
                                      <p:to>
                                        <p:strVal val="visible"/>
                                      </p:to>
                                    </p:set>
                                    <p:anim calcmode="lin" valueType="num">
                                      <p:cBhvr additive="base">
                                        <p:cTn id="2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46734" y="1844824"/>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问题三</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9" y="2380238"/>
            <a:ext cx="4176464" cy="369332"/>
          </a:xfrm>
          <a:prstGeom prst="rect">
            <a:avLst/>
          </a:prstGeom>
          <a:noFill/>
        </p:spPr>
        <p:txBody>
          <a:bodyPr wrap="square" rtlCol="0">
            <a:spAutoFit/>
          </a:bodyPr>
          <a:lstStyle/>
          <a:p>
            <a:r>
              <a:rPr lang="en-US" altLang="zh-CN" b="1" dirty="0">
                <a:solidFill>
                  <a:srgbClr val="FFC000"/>
                </a:solidFill>
                <a:latin typeface="华文细黑" pitchFamily="2" charset="-122"/>
                <a:ea typeface="华文细黑" pitchFamily="2" charset="-122"/>
                <a:cs typeface="华文黑体" pitchFamily="2" charset="-122"/>
              </a:rPr>
              <a:t>UML</a:t>
            </a:r>
            <a:r>
              <a:rPr lang="zh-CN" altLang="en-US" b="1" dirty="0">
                <a:solidFill>
                  <a:srgbClr val="FFC000"/>
                </a:solidFill>
                <a:latin typeface="华文细黑" pitchFamily="2" charset="-122"/>
                <a:ea typeface="华文细黑" pitchFamily="2" charset="-122"/>
                <a:cs typeface="华文黑体" pitchFamily="2" charset="-122"/>
              </a:rPr>
              <a:t>有哪些图属于静态类型？</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46734" y="4633267"/>
            <a:ext cx="4176464" cy="369332"/>
          </a:xfrm>
          <a:prstGeom prst="rect">
            <a:avLst/>
          </a:prstGeom>
          <a:noFill/>
        </p:spPr>
        <p:txBody>
          <a:bodyPr wrap="square" rtlCol="0">
            <a:spAutoFit/>
          </a:bodyPr>
          <a:lstStyle/>
          <a:p>
            <a:r>
              <a:rPr lang="zh-CN" altLang="en-US" b="1" dirty="0">
                <a:solidFill>
                  <a:srgbClr val="FFC000"/>
                </a:solidFill>
              </a:rPr>
              <a:t>类图、组合结构图、对象图和包图</a:t>
            </a:r>
            <a:endParaRPr lang="en-US" altLang="zh-CN" b="1" dirty="0">
              <a:solidFill>
                <a:srgbClr val="FFC000"/>
              </a:solidFill>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720080"/>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5"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问题三</a:t>
            </a:r>
          </a:p>
        </p:txBody>
      </p:sp>
    </p:spTree>
    <p:extLst>
      <p:ext uri="{BB962C8B-B14F-4D97-AF65-F5344CB8AC3E}">
        <p14:creationId xmlns:p14="http://schemas.microsoft.com/office/powerpoint/2010/main" val="11032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14352" y="1890273"/>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问题四</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9" y="2380238"/>
            <a:ext cx="4176464" cy="369332"/>
          </a:xfrm>
          <a:prstGeom prst="rect">
            <a:avLst/>
          </a:prstGeom>
          <a:noFill/>
        </p:spPr>
        <p:txBody>
          <a:bodyPr wrap="square" rtlCol="0">
            <a:spAutoFit/>
          </a:bodyPr>
          <a:lstStyle/>
          <a:p>
            <a:r>
              <a:rPr lang="zh-CN" altLang="en-US" b="1" dirty="0">
                <a:solidFill>
                  <a:srgbClr val="FFC000"/>
                </a:solidFill>
                <a:latin typeface="华文细黑" pitchFamily="2" charset="-122"/>
                <a:ea typeface="华文细黑" pitchFamily="2" charset="-122"/>
                <a:cs typeface="华文黑体" pitchFamily="2" charset="-122"/>
              </a:rPr>
              <a:t>终止节点分几种？区别是什么？</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14352" y="4545538"/>
            <a:ext cx="7047968" cy="923330"/>
          </a:xfrm>
          <a:prstGeom prst="rect">
            <a:avLst/>
          </a:prstGeom>
          <a:noFill/>
        </p:spPr>
        <p:txBody>
          <a:bodyPr wrap="square" rtlCol="0">
            <a:spAutoFit/>
          </a:bodyPr>
          <a:lstStyle/>
          <a:p>
            <a:r>
              <a:rPr lang="zh-CN" altLang="en-US" b="1" dirty="0">
                <a:solidFill>
                  <a:srgbClr val="FFC000"/>
                </a:solidFill>
                <a:latin typeface="+mn-ea"/>
              </a:rPr>
              <a:t>分为活动终止节点和流程终止节点</a:t>
            </a:r>
            <a:endParaRPr lang="en-US" altLang="zh-CN" b="1" dirty="0">
              <a:solidFill>
                <a:srgbClr val="FFC000"/>
              </a:solidFill>
              <a:latin typeface="+mn-ea"/>
            </a:endParaRPr>
          </a:p>
          <a:p>
            <a:r>
              <a:rPr lang="zh-CN" altLang="en-US" b="1" dirty="0">
                <a:solidFill>
                  <a:srgbClr val="FFC000"/>
                </a:solidFill>
                <a:latin typeface="+mn-ea"/>
              </a:rPr>
              <a:t>活动终止节点表示整个活动的结束，表示为圆圈</a:t>
            </a:r>
            <a:r>
              <a:rPr lang="en-US" altLang="zh-CN" b="1" dirty="0">
                <a:solidFill>
                  <a:srgbClr val="FFC000"/>
                </a:solidFill>
                <a:latin typeface="+mn-ea"/>
              </a:rPr>
              <a:t>+</a:t>
            </a:r>
            <a:r>
              <a:rPr lang="zh-CN" altLang="en-US" b="1" dirty="0">
                <a:solidFill>
                  <a:srgbClr val="FFC000"/>
                </a:solidFill>
                <a:latin typeface="+mn-ea"/>
              </a:rPr>
              <a:t>内部实心黑色圆点；流程终止节点表示是子流程的结束，表示为圆圈</a:t>
            </a:r>
            <a:r>
              <a:rPr lang="en-US" altLang="zh-CN" b="1" dirty="0">
                <a:solidFill>
                  <a:srgbClr val="FFC000"/>
                </a:solidFill>
                <a:latin typeface="+mn-ea"/>
              </a:rPr>
              <a:t>+</a:t>
            </a:r>
            <a:r>
              <a:rPr lang="zh-CN" altLang="en-US" b="1" dirty="0">
                <a:solidFill>
                  <a:srgbClr val="FFC000"/>
                </a:solidFill>
                <a:latin typeface="+mn-ea"/>
              </a:rPr>
              <a:t>内部十字叉</a:t>
            </a:r>
            <a:endParaRPr lang="en-US" altLang="zh-CN" b="1" dirty="0">
              <a:solidFill>
                <a:srgbClr val="FFC000"/>
              </a:solidFill>
              <a:latin typeface="+mn-ea"/>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1428214"/>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5"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问题四</a:t>
            </a:r>
          </a:p>
        </p:txBody>
      </p:sp>
    </p:spTree>
    <p:extLst>
      <p:ext uri="{BB962C8B-B14F-4D97-AF65-F5344CB8AC3E}">
        <p14:creationId xmlns:p14="http://schemas.microsoft.com/office/powerpoint/2010/main" val="227251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14352" y="1890273"/>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问题五</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8" y="2380238"/>
            <a:ext cx="6562611" cy="646331"/>
          </a:xfrm>
          <a:prstGeom prst="rect">
            <a:avLst/>
          </a:prstGeom>
          <a:noFill/>
        </p:spPr>
        <p:txBody>
          <a:bodyPr wrap="square" rtlCol="0">
            <a:spAutoFit/>
          </a:bodyPr>
          <a:lstStyle/>
          <a:p>
            <a:r>
              <a:rPr lang="zh-CN" altLang="en-US" b="1" dirty="0">
                <a:solidFill>
                  <a:srgbClr val="FFC000"/>
                </a:solidFill>
                <a:latin typeface="微软雅黑 Light" panose="020B0502040204020203" pitchFamily="34" charset="-122"/>
                <a:ea typeface="微软雅黑 Light" panose="020B0502040204020203" pitchFamily="34" charset="-122"/>
              </a:rPr>
              <a:t>在</a:t>
            </a:r>
            <a:r>
              <a:rPr lang="en-US" altLang="zh-CN" b="1" dirty="0">
                <a:solidFill>
                  <a:srgbClr val="FFC000"/>
                </a:solidFill>
                <a:latin typeface="微软雅黑 Light" panose="020B0502040204020203" pitchFamily="34" charset="-122"/>
                <a:ea typeface="微软雅黑 Light" panose="020B0502040204020203" pitchFamily="34" charset="-122"/>
              </a:rPr>
              <a:t>UML2.0</a:t>
            </a:r>
            <a:r>
              <a:rPr lang="zh-CN" altLang="en-US" b="1" dirty="0">
                <a:solidFill>
                  <a:srgbClr val="FFC000"/>
                </a:solidFill>
                <a:latin typeface="微软雅黑 Light" panose="020B0502040204020203" pitchFamily="34" charset="-122"/>
                <a:ea typeface="微软雅黑 Light" panose="020B0502040204020203" pitchFamily="34" charset="-122"/>
              </a:rPr>
              <a:t>中，为每个用例增加了一个什么特征？这项特征的取值可以作为在哪个层面划分一组用例的一项依据</a:t>
            </a:r>
            <a:r>
              <a:rPr lang="zh-CN" altLang="en-US" b="1" dirty="0">
                <a:solidFill>
                  <a:srgbClr val="FFC000"/>
                </a:solidFill>
                <a:latin typeface="华文细黑" pitchFamily="2" charset="-122"/>
                <a:ea typeface="华文细黑" pitchFamily="2" charset="-122"/>
                <a:cs typeface="华文黑体" pitchFamily="2" charset="-122"/>
              </a:rPr>
              <a:t>？</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14352" y="4545538"/>
            <a:ext cx="7047968" cy="646331"/>
          </a:xfrm>
          <a:prstGeom prst="rect">
            <a:avLst/>
          </a:prstGeom>
          <a:noFill/>
        </p:spPr>
        <p:txBody>
          <a:bodyPr wrap="square" rtlCol="0">
            <a:spAutoFit/>
          </a:bodyPr>
          <a:lstStyle/>
          <a:p>
            <a:r>
              <a:rPr lang="zh-CN" altLang="en-US" b="1" dirty="0">
                <a:solidFill>
                  <a:srgbClr val="FFC000"/>
                </a:solidFill>
                <a:latin typeface="微软雅黑 Light" panose="020B0502040204020203" pitchFamily="34" charset="-122"/>
                <a:ea typeface="微软雅黑 Light" panose="020B0502040204020203" pitchFamily="34" charset="-122"/>
              </a:rPr>
              <a:t>在</a:t>
            </a:r>
            <a:r>
              <a:rPr lang="en-US" altLang="zh-CN" b="1" dirty="0">
                <a:solidFill>
                  <a:srgbClr val="FFC000"/>
                </a:solidFill>
                <a:latin typeface="微软雅黑 Light" panose="020B0502040204020203" pitchFamily="34" charset="-122"/>
                <a:ea typeface="微软雅黑 Light" panose="020B0502040204020203" pitchFamily="34" charset="-122"/>
              </a:rPr>
              <a:t>UML2.0</a:t>
            </a:r>
            <a:r>
              <a:rPr lang="zh-CN" altLang="en-US" b="1" dirty="0">
                <a:solidFill>
                  <a:srgbClr val="FFC000"/>
                </a:solidFill>
                <a:latin typeface="微软雅黑 Light" panose="020B0502040204020203" pitchFamily="34" charset="-122"/>
                <a:ea typeface="微软雅黑 Light" panose="020B0502040204020203" pitchFamily="34" charset="-122"/>
              </a:rPr>
              <a:t>中，为每个用例增加了一个称为</a:t>
            </a:r>
            <a:r>
              <a:rPr lang="en-US" altLang="zh-CN" b="1" dirty="0">
                <a:solidFill>
                  <a:srgbClr val="FFC000"/>
                </a:solidFill>
                <a:latin typeface="微软雅黑 Light" panose="020B0502040204020203" pitchFamily="34" charset="-122"/>
                <a:ea typeface="微软雅黑 Light" panose="020B0502040204020203" pitchFamily="34" charset="-122"/>
              </a:rPr>
              <a:t>Subject</a:t>
            </a:r>
            <a:r>
              <a:rPr lang="zh-CN" altLang="en-US" b="1" dirty="0">
                <a:solidFill>
                  <a:srgbClr val="FFC000"/>
                </a:solidFill>
                <a:latin typeface="微软雅黑 Light" panose="020B0502040204020203" pitchFamily="34" charset="-122"/>
                <a:ea typeface="微软雅黑 Light" panose="020B0502040204020203" pitchFamily="34" charset="-122"/>
              </a:rPr>
              <a:t>的特征，这项特征的取值可以作为在逻辑层面划分一组用例的一项依据。</a:t>
            </a:r>
            <a:endParaRPr lang="en-US" altLang="zh-CN" b="1" dirty="0">
              <a:solidFill>
                <a:srgbClr val="FFC000"/>
              </a:solidFill>
              <a:latin typeface="+mn-ea"/>
            </a:endParaRP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1428214"/>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5"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问题五</a:t>
            </a:r>
          </a:p>
        </p:txBody>
      </p:sp>
    </p:spTree>
    <p:extLst>
      <p:ext uri="{BB962C8B-B14F-4D97-AF65-F5344CB8AC3E}">
        <p14:creationId xmlns:p14="http://schemas.microsoft.com/office/powerpoint/2010/main" val="78850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矩形 3"/>
          <p:cNvSpPr/>
          <p:nvPr/>
        </p:nvSpPr>
        <p:spPr>
          <a:xfrm>
            <a:off x="1540121" y="3356992"/>
            <a:ext cx="6931349" cy="16201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0121" y="3627022"/>
            <a:ext cx="6885601" cy="162018"/>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404007" y="2276872"/>
            <a:ext cx="2655206" cy="2592288"/>
            <a:chOff x="8404007" y="2276872"/>
            <a:chExt cx="2655206" cy="2592288"/>
          </a:xfrm>
        </p:grpSpPr>
        <p:sp>
          <p:nvSpPr>
            <p:cNvPr id="2" name="椭圆 1"/>
            <p:cNvSpPr/>
            <p:nvPr/>
          </p:nvSpPr>
          <p:spPr>
            <a:xfrm>
              <a:off x="8404007" y="2276872"/>
              <a:ext cx="2655206" cy="1242138"/>
            </a:xfrm>
            <a:custGeom>
              <a:avLst/>
              <a:gdLst>
                <a:gd name="connsiteX0" fmla="*/ 1045028 w 2655206"/>
                <a:gd name="connsiteY0" fmla="*/ 1755986 h 2671362"/>
                <a:gd name="connsiteX1" fmla="*/ 2655206 w 2655206"/>
                <a:gd name="connsiteY1" fmla="*/ 1422158 h 2671362"/>
                <a:gd name="connsiteX2" fmla="*/ 1327603 w 2655206"/>
                <a:gd name="connsiteY2" fmla="*/ 2664296 h 2671362"/>
                <a:gd name="connsiteX3" fmla="*/ 1045028 w 2655206"/>
                <a:gd name="connsiteY3" fmla="*/ 1755986 h 2671362"/>
                <a:gd name="connsiteX4" fmla="*/ 1327603 w 2655206"/>
                <a:gd name="connsiteY4" fmla="*/ 0 h 2671362"/>
                <a:gd name="connsiteX5" fmla="*/ 2655206 w 2655206"/>
                <a:gd name="connsiteY5" fmla="*/ 1242138 h 2671362"/>
                <a:gd name="connsiteX6" fmla="*/ 0 w 2655206"/>
                <a:gd name="connsiteY6" fmla="*/ 1242138 h 2671362"/>
                <a:gd name="connsiteX7" fmla="*/ 1327603 w 2655206"/>
                <a:gd name="connsiteY7" fmla="*/ 0 h 2671362"/>
                <a:gd name="connsiteX0" fmla="*/ 1327603 w 2655206"/>
                <a:gd name="connsiteY0" fmla="*/ 2664296 h 2664296"/>
                <a:gd name="connsiteX1" fmla="*/ 2655206 w 2655206"/>
                <a:gd name="connsiteY1" fmla="*/ 1422158 h 2664296"/>
                <a:gd name="connsiteX2" fmla="*/ 1327603 w 2655206"/>
                <a:gd name="connsiteY2" fmla="*/ 2664296 h 2664296"/>
                <a:gd name="connsiteX3" fmla="*/ 1327603 w 2655206"/>
                <a:gd name="connsiteY3" fmla="*/ 0 h 2664296"/>
                <a:gd name="connsiteX4" fmla="*/ 2655206 w 2655206"/>
                <a:gd name="connsiteY4" fmla="*/ 1242138 h 2664296"/>
                <a:gd name="connsiteX5" fmla="*/ 0 w 2655206"/>
                <a:gd name="connsiteY5" fmla="*/ 1242138 h 2664296"/>
                <a:gd name="connsiteX6" fmla="*/ 1327603 w 2655206"/>
                <a:gd name="connsiteY6" fmla="*/ 0 h 2664296"/>
                <a:gd name="connsiteX0" fmla="*/ 1327603 w 2655206"/>
                <a:gd name="connsiteY0" fmla="*/ 0 h 1242138"/>
                <a:gd name="connsiteX1" fmla="*/ 2655206 w 2655206"/>
                <a:gd name="connsiteY1" fmla="*/ 1242138 h 1242138"/>
                <a:gd name="connsiteX2" fmla="*/ 0 w 2655206"/>
                <a:gd name="connsiteY2" fmla="*/ 1242138 h 1242138"/>
                <a:gd name="connsiteX3" fmla="*/ 1327603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
            <p:cNvSpPr/>
            <p:nvPr/>
          </p:nvSpPr>
          <p:spPr>
            <a:xfrm>
              <a:off x="8404007" y="3627022"/>
              <a:ext cx="2655206" cy="1242138"/>
            </a:xfrm>
            <a:custGeom>
              <a:avLst/>
              <a:gdLst>
                <a:gd name="connsiteX0" fmla="*/ 0 w 2655206"/>
                <a:gd name="connsiteY0" fmla="*/ 180020 h 1422158"/>
                <a:gd name="connsiteX1" fmla="*/ 2655206 w 2655206"/>
                <a:gd name="connsiteY1" fmla="*/ 180020 h 1422158"/>
                <a:gd name="connsiteX2" fmla="*/ 1327603 w 2655206"/>
                <a:gd name="connsiteY2" fmla="*/ 1422158 h 1422158"/>
                <a:gd name="connsiteX3" fmla="*/ 0 w 2655206"/>
                <a:gd name="connsiteY3" fmla="*/ 180020 h 1422158"/>
                <a:gd name="connsiteX4" fmla="*/ 0 w 2655206"/>
                <a:gd name="connsiteY4" fmla="*/ 0 h 1422158"/>
                <a:gd name="connsiteX5" fmla="*/ 2655206 w 2655206"/>
                <a:gd name="connsiteY5" fmla="*/ 0 h 1422158"/>
                <a:gd name="connsiteX6" fmla="*/ 0 w 2655206"/>
                <a:gd name="connsiteY6" fmla="*/ 0 h 1422158"/>
                <a:gd name="connsiteX0" fmla="*/ 0 w 2655206"/>
                <a:gd name="connsiteY0" fmla="*/ 0 h 1242138"/>
                <a:gd name="connsiteX1" fmla="*/ 2655206 w 2655206"/>
                <a:gd name="connsiteY1" fmla="*/ 0 h 1242138"/>
                <a:gd name="connsiteX2" fmla="*/ 1327603 w 2655206"/>
                <a:gd name="connsiteY2" fmla="*/ 1242138 h 1242138"/>
                <a:gd name="connsiteX3" fmla="*/ 0 w 2655206"/>
                <a:gd name="connsiteY3" fmla="*/ 0 h 1242138"/>
              </a:gdLst>
              <a:ahLst/>
              <a:cxnLst>
                <a:cxn ang="0">
                  <a:pos x="connsiteX0" y="connsiteY0"/>
                </a:cxn>
                <a:cxn ang="0">
                  <a:pos x="connsiteX1" y="connsiteY1"/>
                </a:cxn>
                <a:cxn ang="0">
                  <a:pos x="connsiteX2" y="connsiteY2"/>
                </a:cxn>
                <a:cxn ang="0">
                  <a:pos x="connsiteX3" y="connsiteY3"/>
                </a:cxn>
              </a:cxn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Group 73"/>
            <p:cNvGrpSpPr/>
            <p:nvPr>
              <p:custDataLst>
                <p:tags r:id="rId1"/>
              </p:custDataLst>
            </p:nvPr>
          </p:nvGrpSpPr>
          <p:grpSpPr>
            <a:xfrm>
              <a:off x="9167718" y="2905458"/>
              <a:ext cx="1127785" cy="451534"/>
              <a:chOff x="683122" y="3143325"/>
              <a:chExt cx="1092016" cy="428533"/>
            </a:xfrm>
          </p:grpSpPr>
          <p:pic>
            <p:nvPicPr>
              <p:cNvPr id="20" name="Picture 74"/>
              <p:cNvPicPr>
                <a:picLocks noChangeAspect="1"/>
              </p:cNvPicPr>
              <p:nvPr/>
            </p:nvPicPr>
            <p:blipFill rotWithShape="1">
              <a:blip r:embed="rId4" cstate="print">
                <a:extLst>
                  <a:ext uri="{28A0092B-C50C-407E-A947-70E740481C1C}">
                    <a14:useLocalDpi xmlns:a14="http://schemas.microsoft.com/office/drawing/2010/main" val="0"/>
                  </a:ext>
                </a:extLst>
              </a:blip>
              <a:srcRect l="27680"/>
              <a:stretch/>
            </p:blipFill>
            <p:spPr>
              <a:xfrm>
                <a:off x="1022176" y="3143325"/>
                <a:ext cx="752962" cy="428533"/>
              </a:xfrm>
              <a:prstGeom prst="rect">
                <a:avLst/>
              </a:prstGeom>
            </p:spPr>
          </p:pic>
          <p:pic>
            <p:nvPicPr>
              <p:cNvPr id="21"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p:spPr>
          </p:pic>
        </p:grpSp>
        <p:pic>
          <p:nvPicPr>
            <p:cNvPr id="23" name="Picture 7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p:spPr>
        </p:pic>
      </p:grpSp>
      <p:sp>
        <p:nvSpPr>
          <p:cNvPr id="26" name="Freeform 91"/>
          <p:cNvSpPr>
            <a:spLocks noEditPoints="1"/>
          </p:cNvSpPr>
          <p:nvPr/>
        </p:nvSpPr>
        <p:spPr bwMode="auto">
          <a:xfrm>
            <a:off x="1558702" y="1844824"/>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7" name="Freeform 80"/>
          <p:cNvSpPr>
            <a:spLocks noEditPoints="1"/>
          </p:cNvSpPr>
          <p:nvPr/>
        </p:nvSpPr>
        <p:spPr bwMode="auto">
          <a:xfrm>
            <a:off x="1558702" y="4072196"/>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txBody>
          <a:bodyPr vert="horz" wrap="square" lIns="68571" tIns="34286" rIns="68571" bIns="34286" numCol="1" anchor="t" anchorCtr="0" compatLnSpc="1">
            <a:prstTxWarp prst="textNoShape">
              <a:avLst/>
            </a:prstTxWarp>
          </a:bodyPr>
          <a:lstStyle/>
          <a:p>
            <a:endParaRPr lang="en-US"/>
          </a:p>
        </p:txBody>
      </p:sp>
      <p:sp>
        <p:nvSpPr>
          <p:cNvPr id="28" name="TextBox 27"/>
          <p:cNvSpPr txBox="1"/>
          <p:nvPr/>
        </p:nvSpPr>
        <p:spPr>
          <a:xfrm>
            <a:off x="1814352" y="1890273"/>
            <a:ext cx="1951812" cy="400110"/>
          </a:xfrm>
          <a:prstGeom prst="rect">
            <a:avLst/>
          </a:prstGeom>
          <a:noFill/>
        </p:spPr>
        <p:txBody>
          <a:bodyPr wrap="square" rtlCol="0">
            <a:spAutoFit/>
          </a:bodyPr>
          <a:lstStyle/>
          <a:p>
            <a:r>
              <a:rPr lang="zh-CN" altLang="en-US" sz="2000" dirty="0">
                <a:solidFill>
                  <a:schemeClr val="bg1"/>
                </a:solidFill>
                <a:latin typeface="华文黑体" pitchFamily="2" charset="-122"/>
                <a:ea typeface="华文黑体" pitchFamily="2" charset="-122"/>
                <a:cs typeface="华文黑体" pitchFamily="2" charset="-122"/>
              </a:rPr>
              <a:t>问题六</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29" name="TextBox 28"/>
          <p:cNvSpPr txBox="1"/>
          <p:nvPr/>
        </p:nvSpPr>
        <p:spPr>
          <a:xfrm>
            <a:off x="1908858" y="2380238"/>
            <a:ext cx="6562611" cy="369332"/>
          </a:xfrm>
          <a:prstGeom prst="rect">
            <a:avLst/>
          </a:prstGeom>
          <a:noFill/>
        </p:spPr>
        <p:txBody>
          <a:bodyPr wrap="square" rtlCol="0">
            <a:spAutoFit/>
          </a:bodyPr>
          <a:lstStyle/>
          <a:p>
            <a:r>
              <a:rPr lang="en-US" altLang="zh-CN" b="1" dirty="0">
                <a:solidFill>
                  <a:srgbClr val="FFC000"/>
                </a:solidFill>
                <a:latin typeface="华文黑体" panose="02010600030101010101" charset="-122"/>
                <a:ea typeface="华文黑体" panose="02010600030101010101" charset="-122"/>
                <a:cs typeface="华文黑体" panose="02010600030101010101" charset="-122"/>
              </a:rPr>
              <a:t>UML 1.X</a:t>
            </a:r>
            <a:r>
              <a:rPr lang="zh-CN" altLang="en-US" b="1" dirty="0">
                <a:solidFill>
                  <a:srgbClr val="FFC000"/>
                </a:solidFill>
                <a:latin typeface="华文黑体" panose="02010600030101010101" charset="-122"/>
                <a:ea typeface="华文黑体" panose="02010600030101010101" charset="-122"/>
                <a:cs typeface="华文黑体" panose="02010600030101010101" charset="-122"/>
              </a:rPr>
              <a:t>与</a:t>
            </a:r>
            <a:r>
              <a:rPr lang="en-US" altLang="zh-CN" b="1" dirty="0">
                <a:solidFill>
                  <a:srgbClr val="FFC000"/>
                </a:solidFill>
                <a:latin typeface="华文黑体" panose="02010600030101010101" charset="-122"/>
                <a:ea typeface="华文黑体" panose="02010600030101010101" charset="-122"/>
                <a:cs typeface="华文黑体" panose="02010600030101010101" charset="-122"/>
              </a:rPr>
              <a:t>UML 2.0</a:t>
            </a:r>
            <a:r>
              <a:rPr lang="zh-CN" altLang="en-US" b="1" dirty="0">
                <a:solidFill>
                  <a:srgbClr val="FFC000"/>
                </a:solidFill>
                <a:latin typeface="华文黑体" panose="02010600030101010101" charset="-122"/>
                <a:ea typeface="华文黑体" panose="02010600030101010101" charset="-122"/>
                <a:cs typeface="华文黑体" panose="02010600030101010101" charset="-122"/>
              </a:rPr>
              <a:t>的区别</a:t>
            </a:r>
            <a:r>
              <a:rPr lang="zh-CN" altLang="en-US" b="1" dirty="0">
                <a:solidFill>
                  <a:srgbClr val="FFC000"/>
                </a:solidFill>
                <a:latin typeface="华文细黑" pitchFamily="2" charset="-122"/>
                <a:ea typeface="华文细黑" pitchFamily="2" charset="-122"/>
                <a:cs typeface="华文黑体" pitchFamily="2" charset="-122"/>
              </a:rPr>
              <a:t>？</a:t>
            </a:r>
          </a:p>
        </p:txBody>
      </p:sp>
      <p:sp>
        <p:nvSpPr>
          <p:cNvPr id="30" name="TextBox 29"/>
          <p:cNvSpPr txBox="1"/>
          <p:nvPr/>
        </p:nvSpPr>
        <p:spPr>
          <a:xfrm>
            <a:off x="1846734" y="4078580"/>
            <a:ext cx="1951812" cy="400110"/>
          </a:xfrm>
          <a:prstGeom prst="rect">
            <a:avLst/>
          </a:prstGeom>
          <a:noFill/>
        </p:spPr>
        <p:txBody>
          <a:bodyPr wrap="square" rtlCol="0">
            <a:spAutoFit/>
          </a:bodyPr>
          <a:lstStyle/>
          <a:p>
            <a:r>
              <a:rPr lang="zh-CN" altLang="en-US" sz="2000" dirty="0">
                <a:solidFill>
                  <a:schemeClr val="bg1"/>
                </a:solidFill>
                <a:latin typeface="华文细黑" pitchFamily="2" charset="-122"/>
                <a:ea typeface="华文细黑" pitchFamily="2" charset="-122"/>
                <a:cs typeface="华文黑体" pitchFamily="2" charset="-122"/>
              </a:rPr>
              <a:t>答案</a:t>
            </a:r>
          </a:p>
        </p:txBody>
      </p:sp>
      <p:sp>
        <p:nvSpPr>
          <p:cNvPr id="31" name="TextBox 30"/>
          <p:cNvSpPr txBox="1"/>
          <p:nvPr/>
        </p:nvSpPr>
        <p:spPr>
          <a:xfrm>
            <a:off x="1814352" y="4545538"/>
            <a:ext cx="7047968" cy="646331"/>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en-US" altLang="zh-CN" b="1" kern="0" dirty="0">
                <a:solidFill>
                  <a:srgbClr val="FFC000"/>
                </a:solidFill>
                <a:latin typeface="微软雅黑 Light" panose="020B0502040204020203" pitchFamily="34" charset="-122"/>
                <a:ea typeface="微软雅黑 Light" panose="020B0502040204020203" pitchFamily="34" charset="-122"/>
              </a:rPr>
              <a:t>1</a:t>
            </a:r>
            <a:r>
              <a:rPr lang="zh-CN" altLang="en-US" b="1" kern="0" dirty="0">
                <a:solidFill>
                  <a:srgbClr val="FFC000"/>
                </a:solidFill>
                <a:latin typeface="微软雅黑 Light" panose="020B0502040204020203" pitchFamily="34" charset="-122"/>
                <a:ea typeface="微软雅黑 Light" panose="020B0502040204020203" pitchFamily="34" charset="-122"/>
              </a:rPr>
              <a:t>、</a:t>
            </a:r>
            <a:r>
              <a:rPr lang="en-US" altLang="zh-CN" b="1" kern="0" dirty="0">
                <a:solidFill>
                  <a:srgbClr val="FFC000"/>
                </a:solidFill>
                <a:latin typeface="微软雅黑 Light" panose="020B0502040204020203" pitchFamily="34" charset="-122"/>
                <a:ea typeface="微软雅黑 Light" panose="020B0502040204020203" pitchFamily="34" charset="-122"/>
              </a:rPr>
              <a:t>UML2.0</a:t>
            </a:r>
            <a:r>
              <a:rPr lang="zh-CN" altLang="en-US" b="1" kern="0" dirty="0">
                <a:solidFill>
                  <a:srgbClr val="FFC000"/>
                </a:solidFill>
                <a:latin typeface="微软雅黑 Light" panose="020B0502040204020203" pitchFamily="34" charset="-122"/>
                <a:ea typeface="微软雅黑 Light" panose="020B0502040204020203" pitchFamily="34" charset="-122"/>
              </a:rPr>
              <a:t>中用例图、构件图、顺序图、活动图有明显的改进。</a:t>
            </a:r>
            <a:endParaRPr lang="en-US" altLang="zh-CN" b="1" kern="0" dirty="0">
              <a:solidFill>
                <a:srgbClr val="FFC000"/>
              </a:solidFill>
              <a:latin typeface="微软雅黑 Light" panose="020B0502040204020203" pitchFamily="34" charset="-122"/>
              <a:ea typeface="微软雅黑 Light" panose="020B0502040204020203" pitchFamily="34" charset="-122"/>
            </a:endParaRPr>
          </a:p>
          <a:p>
            <a:pPr fontAlgn="base">
              <a:spcBef>
                <a:spcPct val="0"/>
              </a:spcBef>
              <a:spcAft>
                <a:spcPct val="0"/>
              </a:spcAft>
              <a:buFont typeface="Arial" panose="020B0604020202020204" pitchFamily="34" charset="0"/>
              <a:buNone/>
            </a:pPr>
            <a:r>
              <a:rPr lang="en-US" altLang="zh-CN" b="1" kern="0" dirty="0">
                <a:solidFill>
                  <a:srgbClr val="FFC000"/>
                </a:solidFill>
                <a:latin typeface="微软雅黑 Light" panose="020B0502040204020203" pitchFamily="34" charset="-122"/>
                <a:ea typeface="微软雅黑 Light" panose="020B0502040204020203" pitchFamily="34" charset="-122"/>
              </a:rPr>
              <a:t>2</a:t>
            </a:r>
            <a:r>
              <a:rPr lang="zh-CN" altLang="en-US" b="1" kern="0" dirty="0">
                <a:solidFill>
                  <a:srgbClr val="FFC000"/>
                </a:solidFill>
                <a:latin typeface="微软雅黑 Light" panose="020B0502040204020203" pitchFamily="34" charset="-122"/>
                <a:ea typeface="微软雅黑 Light" panose="020B0502040204020203" pitchFamily="34" charset="-122"/>
              </a:rPr>
              <a:t>、</a:t>
            </a:r>
            <a:r>
              <a:rPr lang="en-US" altLang="zh-CN" b="1" kern="0" dirty="0">
                <a:solidFill>
                  <a:srgbClr val="FFC000"/>
                </a:solidFill>
                <a:latin typeface="微软雅黑 Light" panose="020B0502040204020203" pitchFamily="34" charset="-122"/>
                <a:ea typeface="微软雅黑 Light" panose="020B0502040204020203" pitchFamily="34" charset="-122"/>
              </a:rPr>
              <a:t>UML2.0</a:t>
            </a:r>
            <a:r>
              <a:rPr lang="zh-CN" altLang="en-US" b="1" kern="0" dirty="0">
                <a:solidFill>
                  <a:srgbClr val="FFC000"/>
                </a:solidFill>
                <a:latin typeface="微软雅黑 Light" panose="020B0502040204020203" pitchFamily="34" charset="-122"/>
                <a:ea typeface="微软雅黑 Light" panose="020B0502040204020203" pitchFamily="34" charset="-122"/>
              </a:rPr>
              <a:t>新增了“包图”、“组织结构图”、“交互概览图”、“时间图”</a:t>
            </a:r>
          </a:p>
        </p:txBody>
      </p:sp>
      <p:grpSp>
        <p:nvGrpSpPr>
          <p:cNvPr id="43" name="组合 42"/>
          <p:cNvGrpSpPr/>
          <p:nvPr/>
        </p:nvGrpSpPr>
        <p:grpSpPr>
          <a:xfrm>
            <a:off x="1558702" y="1628800"/>
            <a:ext cx="8244916" cy="720080"/>
            <a:chOff x="1558702" y="1628800"/>
            <a:chExt cx="8244916" cy="720080"/>
          </a:xfrm>
        </p:grpSpPr>
        <p:cxnSp>
          <p:nvCxnSpPr>
            <p:cNvPr id="7" name="直接连接符 6"/>
            <p:cNvCxnSpPr/>
            <p:nvPr/>
          </p:nvCxnSpPr>
          <p:spPr>
            <a:xfrm>
              <a:off x="1558702" y="1628800"/>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9602" y="22048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1558702" y="4797152"/>
            <a:ext cx="8244916" cy="1428214"/>
            <a:chOff x="1558702" y="5301208"/>
            <a:chExt cx="8244916" cy="720080"/>
          </a:xfrm>
        </p:grpSpPr>
        <p:cxnSp>
          <p:nvCxnSpPr>
            <p:cNvPr id="40" name="直接连接符 6"/>
            <p:cNvCxnSpPr/>
            <p:nvPr/>
          </p:nvCxnSpPr>
          <p:spPr>
            <a:xfrm>
              <a:off x="1558702" y="5301208"/>
              <a:ext cx="8172908" cy="648072"/>
            </a:xfrm>
            <a:prstGeom prst="bentConnector3">
              <a:avLst>
                <a:gd name="adj1" fmla="val 99935"/>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659602" y="58772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圆角矩形 3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600315" y="260648"/>
            <a:ext cx="126188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问题六</a:t>
            </a:r>
          </a:p>
        </p:txBody>
      </p:sp>
    </p:spTree>
    <p:extLst>
      <p:ext uri="{BB962C8B-B14F-4D97-AF65-F5344CB8AC3E}">
        <p14:creationId xmlns:p14="http://schemas.microsoft.com/office/powerpoint/2010/main" val="424994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 name="圆角矩形 3"/>
          <p:cNvSpPr/>
          <p:nvPr/>
        </p:nvSpPr>
        <p:spPr>
          <a:xfrm>
            <a:off x="2308187" y="2204864"/>
            <a:ext cx="6732748" cy="504056"/>
          </a:xfrm>
          <a:prstGeom prst="roundRect">
            <a:avLst>
              <a:gd name="adj" fmla="val 5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9172531" y="2379271"/>
            <a:ext cx="180081" cy="155242"/>
          </a:xfrm>
          <a:prstGeom prst="triangle">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2308187" y="2204864"/>
            <a:ext cx="1683187" cy="504056"/>
          </a:xfrm>
          <a:prstGeom prst="roundRect">
            <a:avLst>
              <a:gd name="adj" fmla="val 50000"/>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1912143" y="2060848"/>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nchorCtr="1"/>
          <a:lstStyle/>
          <a:p>
            <a:pPr algn="ctr"/>
            <a:r>
              <a:rPr lang="en-US" altLang="zh-CN" dirty="0">
                <a:solidFill>
                  <a:schemeClr val="tx1"/>
                </a:solidFill>
                <a:latin typeface="华文细黑" pitchFamily="2" charset="-122"/>
                <a:ea typeface="华文细黑" pitchFamily="2" charset="-122"/>
              </a:rPr>
              <a:t>1</a:t>
            </a:r>
            <a:endParaRPr lang="zh-CN" altLang="en-US" dirty="0">
              <a:solidFill>
                <a:schemeClr val="tx1"/>
              </a:solidFill>
              <a:latin typeface="华文细黑" pitchFamily="2" charset="-122"/>
              <a:ea typeface="华文细黑" pitchFamily="2" charset="-122"/>
            </a:endParaRPr>
          </a:p>
        </p:txBody>
      </p:sp>
      <p:sp>
        <p:nvSpPr>
          <p:cNvPr id="21" name="圆角矩形 20"/>
          <p:cNvSpPr/>
          <p:nvPr/>
        </p:nvSpPr>
        <p:spPr>
          <a:xfrm>
            <a:off x="2308187" y="3140968"/>
            <a:ext cx="6732747" cy="504056"/>
          </a:xfrm>
          <a:prstGeom prst="roundRect">
            <a:avLst>
              <a:gd name="adj" fmla="val 5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5400000">
            <a:off x="9172531" y="3315375"/>
            <a:ext cx="180081" cy="155242"/>
          </a:xfrm>
          <a:prstGeom prst="triangle">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2308187" y="3140968"/>
            <a:ext cx="3366374" cy="504056"/>
          </a:xfrm>
          <a:prstGeom prst="roundRect">
            <a:avLst>
              <a:gd name="adj" fmla="val 50000"/>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912143" y="2996952"/>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nchorCtr="1"/>
          <a:lstStyle/>
          <a:p>
            <a:pPr algn="ctr"/>
            <a:r>
              <a:rPr lang="en-US" altLang="zh-CN" dirty="0">
                <a:solidFill>
                  <a:schemeClr val="tx1"/>
                </a:solidFill>
                <a:latin typeface="华文细黑" pitchFamily="2" charset="-122"/>
                <a:ea typeface="华文细黑" pitchFamily="2" charset="-122"/>
              </a:rPr>
              <a:t>2</a:t>
            </a:r>
            <a:endParaRPr lang="zh-CN" altLang="en-US" dirty="0">
              <a:solidFill>
                <a:schemeClr val="tx1"/>
              </a:solidFill>
              <a:latin typeface="华文细黑" pitchFamily="2" charset="-122"/>
              <a:ea typeface="华文细黑" pitchFamily="2" charset="-122"/>
            </a:endParaRPr>
          </a:p>
        </p:txBody>
      </p:sp>
      <p:sp>
        <p:nvSpPr>
          <p:cNvPr id="27" name="圆角矩形 26"/>
          <p:cNvSpPr/>
          <p:nvPr/>
        </p:nvSpPr>
        <p:spPr>
          <a:xfrm>
            <a:off x="2308186" y="4077072"/>
            <a:ext cx="7574039" cy="504056"/>
          </a:xfrm>
          <a:prstGeom prst="roundRect">
            <a:avLst>
              <a:gd name="adj" fmla="val 50000"/>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a:off x="9172531" y="4251479"/>
            <a:ext cx="180081" cy="155242"/>
          </a:xfrm>
          <a:prstGeom prst="triangle">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2308187" y="4077072"/>
            <a:ext cx="5076564" cy="504056"/>
          </a:xfrm>
          <a:prstGeom prst="roundRect">
            <a:avLst>
              <a:gd name="adj" fmla="val 50000"/>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912143" y="3933056"/>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 rIns="46800" rtlCol="0" anchor="ctr" anchorCtr="1"/>
          <a:lstStyle/>
          <a:p>
            <a:pPr algn="ctr"/>
            <a:r>
              <a:rPr lang="en-US" altLang="zh-CN" dirty="0">
                <a:solidFill>
                  <a:schemeClr val="tx1"/>
                </a:solidFill>
                <a:latin typeface="华文细黑" pitchFamily="2" charset="-122"/>
                <a:ea typeface="华文细黑" pitchFamily="2" charset="-122"/>
              </a:rPr>
              <a:t>3</a:t>
            </a:r>
            <a:endParaRPr lang="zh-CN" altLang="en-US" dirty="0">
              <a:solidFill>
                <a:schemeClr val="tx1"/>
              </a:solidFill>
              <a:latin typeface="华文细黑" pitchFamily="2" charset="-122"/>
              <a:ea typeface="华文细黑" pitchFamily="2" charset="-122"/>
            </a:endParaRPr>
          </a:p>
        </p:txBody>
      </p:sp>
      <p:cxnSp>
        <p:nvCxnSpPr>
          <p:cNvPr id="42" name="直接连接符 41"/>
          <p:cNvCxnSpPr/>
          <p:nvPr/>
        </p:nvCxnSpPr>
        <p:spPr>
          <a:xfrm>
            <a:off x="1774726" y="5877272"/>
            <a:ext cx="8246102"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9420779" y="260648"/>
            <a:ext cx="1620957"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参考文献</a:t>
            </a:r>
          </a:p>
        </p:txBody>
      </p:sp>
      <p:sp>
        <p:nvSpPr>
          <p:cNvPr id="45" name="TextBox 39">
            <a:extLst>
              <a:ext uri="{FF2B5EF4-FFF2-40B4-BE49-F238E27FC236}">
                <a16:creationId xmlns:a16="http://schemas.microsoft.com/office/drawing/2014/main" id="{4A319A65-CE56-4E3F-A0F6-827CCB31017B}"/>
              </a:ext>
            </a:extLst>
          </p:cNvPr>
          <p:cNvSpPr txBox="1"/>
          <p:nvPr/>
        </p:nvSpPr>
        <p:spPr>
          <a:xfrm>
            <a:off x="2859474" y="2309827"/>
            <a:ext cx="6336704" cy="307777"/>
          </a:xfrm>
          <a:prstGeom prst="rect">
            <a:avLst/>
          </a:prstGeom>
          <a:noFill/>
        </p:spPr>
        <p:txBody>
          <a:bodyPr wrap="square" rtlCol="0">
            <a:spAutoFit/>
          </a:bodyPr>
          <a:lstStyle/>
          <a:p>
            <a:pPr lvl="0">
              <a:spcBef>
                <a:spcPct val="0"/>
              </a:spcBef>
            </a:pPr>
            <a:r>
              <a:rPr lang="en-US" altLang="zh-CN" sz="1400" b="1" dirty="0">
                <a:solidFill>
                  <a:schemeClr val="bg1"/>
                </a:solidFill>
              </a:rPr>
              <a:t>UML</a:t>
            </a:r>
            <a:r>
              <a:rPr lang="zh-CN" altLang="en-US" sz="1400" b="1" dirty="0">
                <a:solidFill>
                  <a:schemeClr val="bg1"/>
                </a:solidFill>
              </a:rPr>
              <a:t>用户指南（第</a:t>
            </a:r>
            <a:r>
              <a:rPr lang="en-US" altLang="zh-CN" sz="1400" b="1" dirty="0">
                <a:solidFill>
                  <a:schemeClr val="bg1"/>
                </a:solidFill>
              </a:rPr>
              <a:t>2</a:t>
            </a:r>
            <a:r>
              <a:rPr lang="zh-CN" altLang="en-US" sz="1400" b="1" dirty="0">
                <a:solidFill>
                  <a:schemeClr val="bg1"/>
                </a:solidFill>
              </a:rPr>
              <a:t>版</a:t>
            </a:r>
            <a:r>
              <a:rPr lang="en-US" altLang="zh-CN" sz="1400" b="1" dirty="0">
                <a:solidFill>
                  <a:schemeClr val="bg1"/>
                </a:solidFill>
              </a:rPr>
              <a:t>·</a:t>
            </a:r>
            <a:r>
              <a:rPr lang="zh-CN" altLang="en-US" sz="1400" b="1" dirty="0">
                <a:solidFill>
                  <a:schemeClr val="bg1"/>
                </a:solidFill>
              </a:rPr>
              <a:t>修订版）</a:t>
            </a:r>
            <a:r>
              <a:rPr lang="en-US" altLang="zh-CN" sz="1400" b="1" dirty="0">
                <a:solidFill>
                  <a:schemeClr val="bg1"/>
                </a:solidFill>
              </a:rPr>
              <a:t>【</a:t>
            </a:r>
            <a:r>
              <a:rPr lang="zh-CN" altLang="en-US" sz="1400" b="1" dirty="0">
                <a:solidFill>
                  <a:schemeClr val="bg1"/>
                </a:solidFill>
              </a:rPr>
              <a:t>美</a:t>
            </a:r>
            <a:r>
              <a:rPr lang="en-US" altLang="zh-CN" sz="1400" b="1" dirty="0">
                <a:solidFill>
                  <a:schemeClr val="bg1"/>
                </a:solidFill>
              </a:rPr>
              <a:t>】Grady </a:t>
            </a:r>
            <a:r>
              <a:rPr lang="en-US" altLang="zh-CN" sz="1400" b="1" dirty="0" err="1">
                <a:solidFill>
                  <a:schemeClr val="bg1"/>
                </a:solidFill>
              </a:rPr>
              <a:t>booch</a:t>
            </a:r>
            <a:r>
              <a:rPr lang="en-US" altLang="zh-CN" sz="1400" b="1" dirty="0">
                <a:solidFill>
                  <a:schemeClr val="bg1"/>
                </a:solidFill>
              </a:rPr>
              <a:t>   </a:t>
            </a:r>
            <a:r>
              <a:rPr lang="zh-CN" altLang="en-US" sz="1400" b="1" dirty="0">
                <a:solidFill>
                  <a:schemeClr val="bg1"/>
                </a:solidFill>
              </a:rPr>
              <a:t>等著  人民邮电出版社</a:t>
            </a:r>
          </a:p>
        </p:txBody>
      </p:sp>
      <p:sp>
        <p:nvSpPr>
          <p:cNvPr id="46" name="TextBox 39">
            <a:extLst>
              <a:ext uri="{FF2B5EF4-FFF2-40B4-BE49-F238E27FC236}">
                <a16:creationId xmlns:a16="http://schemas.microsoft.com/office/drawing/2014/main" id="{16CD2D00-CBAB-4D02-BFB7-517E973AC110}"/>
              </a:ext>
            </a:extLst>
          </p:cNvPr>
          <p:cNvSpPr txBox="1"/>
          <p:nvPr/>
        </p:nvSpPr>
        <p:spPr>
          <a:xfrm>
            <a:off x="2859474" y="3211249"/>
            <a:ext cx="8448959" cy="523220"/>
          </a:xfrm>
          <a:prstGeom prst="rect">
            <a:avLst/>
          </a:prstGeom>
          <a:noFill/>
        </p:spPr>
        <p:txBody>
          <a:bodyPr wrap="square" rtlCol="0">
            <a:spAutoFit/>
          </a:bodyPr>
          <a:lstStyle/>
          <a:p>
            <a:r>
              <a:rPr lang="en-US" altLang="zh-CN" sz="1400" b="1" dirty="0">
                <a:solidFill>
                  <a:schemeClr val="bg1"/>
                </a:solidFill>
              </a:rPr>
              <a:t>UML2</a:t>
            </a:r>
            <a:r>
              <a:rPr lang="zh-CN" altLang="en-US" sz="1400" b="1" dirty="0">
                <a:solidFill>
                  <a:schemeClr val="bg1"/>
                </a:solidFill>
              </a:rPr>
              <a:t>基础、建模与设计教程    杨弘平 等 编著   清华大学出版社</a:t>
            </a:r>
          </a:p>
          <a:p>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47" name="TextBox 39">
            <a:extLst>
              <a:ext uri="{FF2B5EF4-FFF2-40B4-BE49-F238E27FC236}">
                <a16:creationId xmlns:a16="http://schemas.microsoft.com/office/drawing/2014/main" id="{33E8442E-42DF-47A4-A991-5741BD743094}"/>
              </a:ext>
            </a:extLst>
          </p:cNvPr>
          <p:cNvSpPr txBox="1"/>
          <p:nvPr/>
        </p:nvSpPr>
        <p:spPr>
          <a:xfrm>
            <a:off x="2863666" y="4147353"/>
            <a:ext cx="8448959" cy="307777"/>
          </a:xfrm>
          <a:prstGeom prst="rect">
            <a:avLst/>
          </a:prstGeom>
          <a:noFill/>
        </p:spPr>
        <p:txBody>
          <a:bodyPr wrap="square" rtlCol="0">
            <a:spAutoFit/>
          </a:bodyPr>
          <a:lstStyle/>
          <a:p>
            <a:pPr lvl="0">
              <a:spcBef>
                <a:spcPct val="0"/>
              </a:spcBef>
            </a:pPr>
            <a:r>
              <a:rPr lang="en-US" altLang="zh-CN" sz="1400" b="1" dirty="0">
                <a:solidFill>
                  <a:schemeClr val="bg1"/>
                </a:solidFill>
                <a:hlinkClick r:id="rId3"/>
              </a:rPr>
              <a:t>https://www.cnblogs.com/ywqu/archive/2009/12/22/1629426.html</a:t>
            </a:r>
            <a:r>
              <a:rPr lang="en-US" altLang="zh-CN" sz="1400" b="1" dirty="0">
                <a:solidFill>
                  <a:schemeClr val="bg1"/>
                </a:solidFill>
              </a:rPr>
              <a:t>    2018.12.23     09:30</a:t>
            </a:r>
          </a:p>
        </p:txBody>
      </p:sp>
    </p:spTree>
    <p:extLst>
      <p:ext uri="{BB962C8B-B14F-4D97-AF65-F5344CB8AC3E}">
        <p14:creationId xmlns:p14="http://schemas.microsoft.com/office/powerpoint/2010/main" val="109030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3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300"/>
                                        <p:tgtEl>
                                          <p:spTgt spid="44"/>
                                        </p:tgtEl>
                                      </p:cBhvr>
                                    </p:animEffect>
                                  </p:childTnLst>
                                </p:cTn>
                              </p:par>
                            </p:childTnLst>
                          </p:cTn>
                        </p:par>
                        <p:par>
                          <p:cTn id="11" fill="hold">
                            <p:stCondLst>
                              <p:cond delay="300"/>
                            </p:stCondLst>
                            <p:childTnLst>
                              <p:par>
                                <p:cTn id="12" presetID="53" presetClass="entr" presetSubtype="16"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par>
                          <p:cTn id="40" fill="hold">
                            <p:stCondLst>
                              <p:cond delay="13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par>
                          <p:cTn id="44" fill="hold">
                            <p:stCondLst>
                              <p:cond delay="1800"/>
                            </p:stCondLst>
                            <p:childTnLst>
                              <p:par>
                                <p:cTn id="45" presetID="22" presetClass="entr" presetSubtype="8"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par>
                          <p:cTn id="48" fill="hold">
                            <p:stCondLst>
                              <p:cond delay="2300"/>
                            </p:stCondLst>
                            <p:childTnLst>
                              <p:par>
                                <p:cTn id="49" presetID="2" presetClass="entr" presetSubtype="4"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par>
                          <p:cTn id="64" fill="hold">
                            <p:stCondLst>
                              <p:cond delay="2800"/>
                            </p:stCondLst>
                            <p:childTnLst>
                              <p:par>
                                <p:cTn id="65" presetID="42" presetClass="entr" presetSubtype="0" fill="hold" grpId="0"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1000"/>
                                        <p:tgtEl>
                                          <p:spTgt spid="45"/>
                                        </p:tgtEl>
                                      </p:cBhvr>
                                    </p:animEffect>
                                    <p:anim calcmode="lin" valueType="num">
                                      <p:cBhvr>
                                        <p:cTn id="68" dur="1000" fill="hold"/>
                                        <p:tgtEl>
                                          <p:spTgt spid="45"/>
                                        </p:tgtEl>
                                        <p:attrNameLst>
                                          <p:attrName>ppt_x</p:attrName>
                                        </p:attrNameLst>
                                      </p:cBhvr>
                                      <p:tavLst>
                                        <p:tav tm="0">
                                          <p:val>
                                            <p:strVal val="#ppt_x"/>
                                          </p:val>
                                        </p:tav>
                                        <p:tav tm="100000">
                                          <p:val>
                                            <p:strVal val="#ppt_x"/>
                                          </p:val>
                                        </p:tav>
                                      </p:tavLst>
                                    </p:anim>
                                    <p:anim calcmode="lin" valueType="num">
                                      <p:cBhvr>
                                        <p:cTn id="69" dur="1000" fill="hold"/>
                                        <p:tgtEl>
                                          <p:spTgt spid="45"/>
                                        </p:tgtEl>
                                        <p:attrNameLst>
                                          <p:attrName>ppt_y</p:attrName>
                                        </p:attrNameLst>
                                      </p:cBhvr>
                                      <p:tavLst>
                                        <p:tav tm="0">
                                          <p:val>
                                            <p:strVal val="#ppt_y+.1"/>
                                          </p:val>
                                        </p:tav>
                                        <p:tav tm="100000">
                                          <p:val>
                                            <p:strVal val="#ppt_y"/>
                                          </p:val>
                                        </p:tav>
                                      </p:tavLst>
                                    </p:anim>
                                  </p:childTnLst>
                                </p:cTn>
                              </p:par>
                            </p:childTnLst>
                          </p:cTn>
                        </p:par>
                        <p:par>
                          <p:cTn id="70" fill="hold">
                            <p:stCondLst>
                              <p:cond delay="3800"/>
                            </p:stCondLst>
                            <p:childTnLst>
                              <p:par>
                                <p:cTn id="71" presetID="42" presetClass="entr" presetSubtype="0"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1000"/>
                                        <p:tgtEl>
                                          <p:spTgt spid="46"/>
                                        </p:tgtEl>
                                      </p:cBhvr>
                                    </p:animEffect>
                                    <p:anim calcmode="lin" valueType="num">
                                      <p:cBhvr>
                                        <p:cTn id="74" dur="1000" fill="hold"/>
                                        <p:tgtEl>
                                          <p:spTgt spid="46"/>
                                        </p:tgtEl>
                                        <p:attrNameLst>
                                          <p:attrName>ppt_x</p:attrName>
                                        </p:attrNameLst>
                                      </p:cBhvr>
                                      <p:tavLst>
                                        <p:tav tm="0">
                                          <p:val>
                                            <p:strVal val="#ppt_x"/>
                                          </p:val>
                                        </p:tav>
                                        <p:tav tm="100000">
                                          <p:val>
                                            <p:strVal val="#ppt_x"/>
                                          </p:val>
                                        </p:tav>
                                      </p:tavLst>
                                    </p:anim>
                                    <p:anim calcmode="lin" valueType="num">
                                      <p:cBhvr>
                                        <p:cTn id="75" dur="1000" fill="hold"/>
                                        <p:tgtEl>
                                          <p:spTgt spid="46"/>
                                        </p:tgtEl>
                                        <p:attrNameLst>
                                          <p:attrName>ppt_y</p:attrName>
                                        </p:attrNameLst>
                                      </p:cBhvr>
                                      <p:tavLst>
                                        <p:tav tm="0">
                                          <p:val>
                                            <p:strVal val="#ppt_y+.1"/>
                                          </p:val>
                                        </p:tav>
                                        <p:tav tm="100000">
                                          <p:val>
                                            <p:strVal val="#ppt_y"/>
                                          </p:val>
                                        </p:tav>
                                      </p:tavLst>
                                    </p:anim>
                                  </p:childTnLst>
                                </p:cTn>
                              </p:par>
                            </p:childTnLst>
                          </p:cTn>
                        </p:par>
                        <p:par>
                          <p:cTn id="76" fill="hold">
                            <p:stCondLst>
                              <p:cond delay="4800"/>
                            </p:stCondLst>
                            <p:childTnLst>
                              <p:par>
                                <p:cTn id="77" presetID="42" presetClass="entr" presetSubtype="0" fill="hold" grpId="0" nodeType="after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1000"/>
                                        <p:tgtEl>
                                          <p:spTgt spid="47"/>
                                        </p:tgtEl>
                                      </p:cBhvr>
                                    </p:animEffect>
                                    <p:anim calcmode="lin" valueType="num">
                                      <p:cBhvr>
                                        <p:cTn id="80" dur="1000" fill="hold"/>
                                        <p:tgtEl>
                                          <p:spTgt spid="47"/>
                                        </p:tgtEl>
                                        <p:attrNameLst>
                                          <p:attrName>ppt_x</p:attrName>
                                        </p:attrNameLst>
                                      </p:cBhvr>
                                      <p:tavLst>
                                        <p:tav tm="0">
                                          <p:val>
                                            <p:strVal val="#ppt_x"/>
                                          </p:val>
                                        </p:tav>
                                        <p:tav tm="100000">
                                          <p:val>
                                            <p:strVal val="#ppt_x"/>
                                          </p:val>
                                        </p:tav>
                                      </p:tavLst>
                                    </p:anim>
                                    <p:anim calcmode="lin" valueType="num">
                                      <p:cBhvr>
                                        <p:cTn id="81"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0" grpId="0" animBg="1"/>
      <p:bldP spid="2" grpId="0" animBg="1"/>
      <p:bldP spid="21" grpId="0" animBg="1"/>
      <p:bldP spid="23" grpId="0" animBg="1"/>
      <p:bldP spid="24" grpId="0" animBg="1"/>
      <p:bldP spid="26" grpId="0" animBg="1"/>
      <p:bldP spid="27" grpId="0" animBg="1"/>
      <p:bldP spid="28" grpId="0" animBg="1"/>
      <p:bldP spid="29" grpId="0" animBg="1"/>
      <p:bldP spid="31" grpId="0" animBg="1"/>
      <p:bldP spid="43" grpId="0" animBg="1"/>
      <p:bldP spid="44" grpId="0"/>
      <p:bldP spid="45" grpId="0"/>
      <p:bldP spid="46"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FE2F21-E34A-4B17-9DA2-E6C3FD74054D}"/>
              </a:ext>
            </a:extLst>
          </p:cNvPr>
          <p:cNvGrpSpPr/>
          <p:nvPr/>
        </p:nvGrpSpPr>
        <p:grpSpPr>
          <a:xfrm>
            <a:off x="2998862" y="1700808"/>
            <a:ext cx="6480720" cy="3896699"/>
            <a:chOff x="5663158" y="1700808"/>
            <a:chExt cx="6527255" cy="3896699"/>
          </a:xfrm>
        </p:grpSpPr>
        <p:sp>
          <p:nvSpPr>
            <p:cNvPr id="3" name="矩形 2">
              <a:extLst>
                <a:ext uri="{FF2B5EF4-FFF2-40B4-BE49-F238E27FC236}">
                  <a16:creationId xmlns:a16="http://schemas.microsoft.com/office/drawing/2014/main" id="{B35D5B87-362E-4FD1-B298-16A8200D041E}"/>
                </a:ext>
              </a:extLst>
            </p:cNvPr>
            <p:cNvSpPr/>
            <p:nvPr/>
          </p:nvSpPr>
          <p:spPr>
            <a:xfrm>
              <a:off x="5663158" y="1700808"/>
              <a:ext cx="6527255" cy="3764802"/>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487E12FD-1961-4B91-B136-649B6F9E7628}"/>
                </a:ext>
              </a:extLst>
            </p:cNvPr>
            <p:cNvSpPr/>
            <p:nvPr/>
          </p:nvSpPr>
          <p:spPr>
            <a:xfrm>
              <a:off x="5663158" y="5465610"/>
              <a:ext cx="6527255" cy="13189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圆角矩形 12">
            <a:extLst>
              <a:ext uri="{FF2B5EF4-FFF2-40B4-BE49-F238E27FC236}">
                <a16:creationId xmlns:a16="http://schemas.microsoft.com/office/drawing/2014/main" id="{98C4DB78-72E2-4CB4-8AAA-7B9460EF4AAD}"/>
              </a:ext>
            </a:extLst>
          </p:cNvPr>
          <p:cNvSpPr/>
          <p:nvPr/>
        </p:nvSpPr>
        <p:spPr>
          <a:xfrm>
            <a:off x="9047534" y="332656"/>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5">
            <a:extLst>
              <a:ext uri="{FF2B5EF4-FFF2-40B4-BE49-F238E27FC236}">
                <a16:creationId xmlns:a16="http://schemas.microsoft.com/office/drawing/2014/main" id="{BB4B0632-13A7-4663-9CBD-1DE65BB14B4A}"/>
              </a:ext>
            </a:extLst>
          </p:cNvPr>
          <p:cNvSpPr txBox="1"/>
          <p:nvPr/>
        </p:nvSpPr>
        <p:spPr>
          <a:xfrm>
            <a:off x="9573609" y="332656"/>
            <a:ext cx="1620958"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dirty="0"/>
              <a:t>小组分工</a:t>
            </a:r>
          </a:p>
        </p:txBody>
      </p:sp>
      <p:sp>
        <p:nvSpPr>
          <p:cNvPr id="7" name="TextBox 8">
            <a:extLst>
              <a:ext uri="{FF2B5EF4-FFF2-40B4-BE49-F238E27FC236}">
                <a16:creationId xmlns:a16="http://schemas.microsoft.com/office/drawing/2014/main" id="{5F391EA9-68BD-4069-8C0B-AFFBC2C48E11}"/>
              </a:ext>
            </a:extLst>
          </p:cNvPr>
          <p:cNvSpPr txBox="1"/>
          <p:nvPr/>
        </p:nvSpPr>
        <p:spPr>
          <a:xfrm>
            <a:off x="3491908" y="2459504"/>
            <a:ext cx="5494627" cy="1938992"/>
          </a:xfrm>
          <a:prstGeom prst="rect">
            <a:avLst/>
          </a:prstGeom>
          <a:noFill/>
        </p:spPr>
        <p:txBody>
          <a:bodyPr wrap="square" rtlCol="0">
            <a:spAutoFit/>
          </a:bodyPr>
          <a:lstStyle/>
          <a:p>
            <a:pPr lvl="0">
              <a:spcBef>
                <a:spcPct val="0"/>
              </a:spcBef>
            </a:pPr>
            <a:r>
              <a:rPr lang="zh-CN" altLang="en-US" sz="2400" dirty="0">
                <a:solidFill>
                  <a:schemeClr val="bg1"/>
                </a:solidFill>
              </a:rPr>
              <a:t>刘晓倩</a:t>
            </a:r>
            <a:r>
              <a:rPr lang="en-US" altLang="zh-CN" sz="2400" dirty="0">
                <a:solidFill>
                  <a:schemeClr val="bg1"/>
                </a:solidFill>
              </a:rPr>
              <a:t>9.6——</a:t>
            </a:r>
            <a:r>
              <a:rPr lang="zh-CN" altLang="en-US" sz="2400" dirty="0">
                <a:solidFill>
                  <a:schemeClr val="bg1"/>
                </a:solidFill>
              </a:rPr>
              <a:t>制作</a:t>
            </a:r>
            <a:r>
              <a:rPr lang="en-US" altLang="zh-CN" sz="2400" dirty="0">
                <a:solidFill>
                  <a:schemeClr val="bg1"/>
                </a:solidFill>
              </a:rPr>
              <a:t>PPT</a:t>
            </a:r>
            <a:r>
              <a:rPr lang="zh-CN" altLang="en-US" sz="2400" dirty="0">
                <a:solidFill>
                  <a:schemeClr val="bg1"/>
                </a:solidFill>
              </a:rPr>
              <a:t>及修改</a:t>
            </a:r>
            <a:endParaRPr lang="en-US" altLang="zh-CN" sz="2400" dirty="0">
              <a:solidFill>
                <a:schemeClr val="bg1"/>
              </a:solidFill>
            </a:endParaRPr>
          </a:p>
          <a:p>
            <a:pPr lvl="0">
              <a:spcBef>
                <a:spcPct val="0"/>
              </a:spcBef>
            </a:pPr>
            <a:r>
              <a:rPr lang="zh-CN" altLang="en-US" sz="2400" dirty="0">
                <a:solidFill>
                  <a:schemeClr val="bg1"/>
                </a:solidFill>
              </a:rPr>
              <a:t>刘雨霏</a:t>
            </a:r>
            <a:r>
              <a:rPr lang="en-US" altLang="zh-CN" sz="2400" dirty="0">
                <a:solidFill>
                  <a:schemeClr val="bg1"/>
                </a:solidFill>
              </a:rPr>
              <a:t>8.7——PPT</a:t>
            </a:r>
            <a:r>
              <a:rPr lang="zh-CN" altLang="en-US" sz="2400" dirty="0">
                <a:solidFill>
                  <a:schemeClr val="bg1"/>
                </a:solidFill>
              </a:rPr>
              <a:t>审核修改</a:t>
            </a:r>
            <a:endParaRPr lang="en-US" altLang="zh-CN" sz="2400" dirty="0">
              <a:solidFill>
                <a:schemeClr val="bg1"/>
              </a:solidFill>
            </a:endParaRPr>
          </a:p>
          <a:p>
            <a:pPr lvl="0">
              <a:spcBef>
                <a:spcPct val="0"/>
              </a:spcBef>
            </a:pPr>
            <a:r>
              <a:rPr lang="zh-CN" altLang="en-US" sz="2400" dirty="0">
                <a:solidFill>
                  <a:schemeClr val="bg1"/>
                </a:solidFill>
              </a:rPr>
              <a:t>张光程</a:t>
            </a:r>
            <a:r>
              <a:rPr lang="en-US" altLang="zh-CN" sz="2400" dirty="0">
                <a:solidFill>
                  <a:schemeClr val="bg1"/>
                </a:solidFill>
              </a:rPr>
              <a:t>9.4——</a:t>
            </a:r>
            <a:r>
              <a:rPr lang="zh-CN" altLang="en-US" sz="2400" dirty="0">
                <a:solidFill>
                  <a:schemeClr val="bg1"/>
                </a:solidFill>
              </a:rPr>
              <a:t>用例图制作</a:t>
            </a:r>
            <a:endParaRPr lang="en-US" altLang="zh-CN" sz="2400" dirty="0">
              <a:solidFill>
                <a:schemeClr val="bg1"/>
              </a:solidFill>
            </a:endParaRPr>
          </a:p>
          <a:p>
            <a:pPr lvl="0">
              <a:spcBef>
                <a:spcPct val="0"/>
              </a:spcBef>
            </a:pPr>
            <a:r>
              <a:rPr lang="zh-CN" altLang="en-US" sz="2400" dirty="0">
                <a:solidFill>
                  <a:schemeClr val="bg1"/>
                </a:solidFill>
              </a:rPr>
              <a:t>胡方正</a:t>
            </a:r>
            <a:r>
              <a:rPr lang="en-US" altLang="zh-CN" sz="2400" dirty="0">
                <a:solidFill>
                  <a:schemeClr val="bg1"/>
                </a:solidFill>
              </a:rPr>
              <a:t>8.9——PPT</a:t>
            </a:r>
            <a:r>
              <a:rPr lang="zh-CN" altLang="en-US" sz="2400" dirty="0">
                <a:solidFill>
                  <a:schemeClr val="bg1"/>
                </a:solidFill>
              </a:rPr>
              <a:t>审核</a:t>
            </a:r>
            <a:endParaRPr lang="en-US" altLang="zh-CN" sz="2400" dirty="0">
              <a:solidFill>
                <a:schemeClr val="bg1"/>
              </a:solidFill>
            </a:endParaRPr>
          </a:p>
          <a:p>
            <a:pPr lvl="0">
              <a:spcBef>
                <a:spcPct val="0"/>
              </a:spcBef>
            </a:pPr>
            <a:r>
              <a:rPr lang="zh-CN" altLang="en-US" sz="2400" dirty="0">
                <a:solidFill>
                  <a:schemeClr val="bg1"/>
                </a:solidFill>
              </a:rPr>
              <a:t>杨智麟</a:t>
            </a:r>
            <a:r>
              <a:rPr lang="en-US" altLang="zh-CN" sz="2400" dirty="0">
                <a:solidFill>
                  <a:schemeClr val="bg1"/>
                </a:solidFill>
              </a:rPr>
              <a:t>9.2——</a:t>
            </a:r>
            <a:r>
              <a:rPr lang="zh-CN" altLang="en-US" sz="2400" dirty="0">
                <a:solidFill>
                  <a:schemeClr val="bg1"/>
                </a:solidFill>
              </a:rPr>
              <a:t>顺序图及活动图制作</a:t>
            </a:r>
            <a:endParaRPr lang="zh-CN" altLang="en-US" dirty="0">
              <a:solidFill>
                <a:schemeClr val="bg1"/>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173954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300"/>
                                        <p:tgtEl>
                                          <p:spTgt spid="6"/>
                                        </p:tgtEl>
                                      </p:cBhvr>
                                    </p:animEffect>
                                  </p:childTnLst>
                                </p:cTn>
                              </p:par>
                            </p:childTnLst>
                          </p:cTn>
                        </p:par>
                        <p:par>
                          <p:cTn id="16" fill="hold">
                            <p:stCondLst>
                              <p:cond delay="800"/>
                            </p:stCondLst>
                            <p:childTnLst>
                              <p:par>
                                <p:cTn id="17" presetID="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4+1</a:t>
              </a:r>
              <a:r>
                <a:rPr lang="zh-CN" altLang="en-US" sz="2800" dirty="0">
                  <a:latin typeface="华文黑体" pitchFamily="2" charset="-122"/>
                  <a:ea typeface="华文黑体" pitchFamily="2" charset="-122"/>
                  <a:cs typeface="华文黑体" pitchFamily="2" charset="-122"/>
                </a:rPr>
                <a:t>视图</a:t>
              </a: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项目简介</a:t>
              </a: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应用举例</a:t>
              </a:r>
            </a:p>
          </p:txBody>
        </p:sp>
      </p:grpSp>
      <p:grpSp>
        <p:nvGrpSpPr>
          <p:cNvPr id="40" name="组合 39"/>
          <p:cNvGrpSpPr/>
          <p:nvPr/>
        </p:nvGrpSpPr>
        <p:grpSpPr>
          <a:xfrm>
            <a:off x="2584817" y="5236232"/>
            <a:ext cx="7020779" cy="655104"/>
            <a:chOff x="2584817" y="4677236"/>
            <a:chExt cx="7020779" cy="655104"/>
          </a:xfrm>
        </p:grpSpPr>
        <p:sp>
          <p:nvSpPr>
            <p:cNvPr id="41" name="矩形 40"/>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5</a:t>
              </a:r>
              <a:endParaRPr lang="zh-CN" altLang="en-US" sz="3600">
                <a:latin typeface="HelveticaNeueLT Pro 35 Th" pitchFamily="34" charset="0"/>
              </a:endParaRPr>
            </a:p>
          </p:txBody>
        </p:sp>
        <p:sp>
          <p:nvSpPr>
            <p:cNvPr id="42" name="矩形 4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PPT</a:t>
              </a:r>
              <a:r>
                <a:rPr lang="zh-CN" altLang="en-US" sz="2800" dirty="0">
                  <a:latin typeface="华文黑体" pitchFamily="2" charset="-122"/>
                  <a:ea typeface="华文黑体" pitchFamily="2" charset="-122"/>
                  <a:cs typeface="华文黑体" pitchFamily="2" charset="-122"/>
                </a:rPr>
                <a:t>制作相关信息</a:t>
              </a:r>
            </a:p>
          </p:txBody>
        </p:sp>
      </p:grpSp>
      <p:sp>
        <p:nvSpPr>
          <p:cNvPr id="25" name="矩形 24"/>
          <p:cNvSpPr/>
          <p:nvPr/>
        </p:nvSpPr>
        <p:spPr>
          <a:xfrm>
            <a:off x="3621305" y="2695295"/>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UML 2.0</a:t>
            </a:r>
            <a:r>
              <a:rPr lang="zh-CN" altLang="en-US" sz="2800" dirty="0">
                <a:latin typeface="华文黑体" pitchFamily="2" charset="-122"/>
                <a:ea typeface="华文黑体" pitchFamily="2" charset="-122"/>
                <a:cs typeface="华文黑体" pitchFamily="2" charset="-122"/>
              </a:rPr>
              <a:t>及应用</a:t>
            </a:r>
          </a:p>
        </p:txBody>
      </p:sp>
      <p:sp>
        <p:nvSpPr>
          <p:cNvPr id="34" name="矩形 33"/>
          <p:cNvSpPr/>
          <p:nvPr/>
        </p:nvSpPr>
        <p:spPr>
          <a:xfrm>
            <a:off x="2584817" y="2695295"/>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2</a:t>
            </a:r>
            <a:endParaRPr lang="zh-CN" altLang="en-US" sz="3600">
              <a:solidFill>
                <a:srgbClr val="47A7FF"/>
              </a:solidFill>
              <a:latin typeface="HelveticaNeueLT Pro 35 Th" pitchFamily="34" charset="0"/>
            </a:endParaRPr>
          </a:p>
        </p:txBody>
      </p:sp>
      <p:sp>
        <p:nvSpPr>
          <p:cNvPr id="24" name="圆角矩形 23"/>
          <p:cNvSpPr/>
          <p:nvPr/>
        </p:nvSpPr>
        <p:spPr>
          <a:xfrm>
            <a:off x="9772022" y="260648"/>
            <a:ext cx="1944216"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10292725" y="260648"/>
            <a:ext cx="90281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zh-CN" altLang="en-US" sz="2800">
                <a:gradFill>
                  <a:gsLst>
                    <a:gs pos="0">
                      <a:srgbClr val="2A4DFE"/>
                    </a:gs>
                    <a:gs pos="57000">
                      <a:srgbClr val="4F92FF"/>
                    </a:gs>
                    <a:gs pos="70000">
                      <a:srgbClr val="44028C"/>
                    </a:gs>
                    <a:gs pos="100000">
                      <a:srgbClr val="FF09A7"/>
                    </a:gs>
                    <a:gs pos="83000">
                      <a:srgbClr val="B00071"/>
                    </a:gs>
                  </a:gsLst>
                  <a:lin ang="5400000" scaled="0"/>
                </a:gradFill>
              </a:rPr>
              <a:t>目录</a:t>
            </a:r>
          </a:p>
        </p:txBody>
      </p:sp>
      <p:sp>
        <p:nvSpPr>
          <p:cNvPr id="35" name="TextBox 34"/>
          <p:cNvSpPr txBox="1"/>
          <p:nvPr/>
        </p:nvSpPr>
        <p:spPr>
          <a:xfrm>
            <a:off x="7323750" y="276036"/>
            <a:ext cx="2294218" cy="584775"/>
          </a:xfrm>
          <a:prstGeom prst="rect">
            <a:avLst/>
          </a:prstGeom>
          <a:noFill/>
        </p:spPr>
        <p:txBody>
          <a:bodyPr wrap="none" rtlCol="0">
            <a:spAutoFit/>
          </a:bodyPr>
          <a:lstStyle/>
          <a:p>
            <a:pPr algn="ctr"/>
            <a:r>
              <a:rPr lang="en-US" altLang="zh-CN" sz="3200">
                <a:solidFill>
                  <a:schemeClr val="bg1"/>
                </a:solidFill>
                <a:latin typeface="HelveticaNeueLT Pro 35 Th" pitchFamily="34" charset="0"/>
                <a:ea typeface="华文细黑" pitchFamily="2" charset="-122"/>
                <a:cs typeface="华文黑体" pitchFamily="2" charset="-122"/>
              </a:rPr>
              <a:t>CONTENTS</a:t>
            </a:r>
            <a:endParaRPr lang="zh-CN" altLang="en-US" sz="320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29246972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300"/>
                                        <p:tgtEl>
                                          <p:spTgt spid="35"/>
                                        </p:tgtEl>
                                      </p:cBhvr>
                                    </p:animEffect>
                                  </p:childTnLst>
                                </p:cTn>
                              </p:par>
                            </p:childTnLst>
                          </p:cTn>
                        </p:par>
                        <p:par>
                          <p:cTn id="14" fill="hold">
                            <p:stCondLst>
                              <p:cond delay="3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righ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nimBg="1"/>
      <p:bldP spid="24" grpId="0" animBg="1"/>
      <p:bldP spid="33" grpId="0"/>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65294" y="2348880"/>
            <a:ext cx="6317908" cy="1200329"/>
            <a:chOff x="2936252" y="1865633"/>
            <a:chExt cx="6317908" cy="1200329"/>
          </a:xfrm>
        </p:grpSpPr>
        <p:sp>
          <p:nvSpPr>
            <p:cNvPr id="11" name="圆角矩形 10"/>
            <p:cNvSpPr/>
            <p:nvPr/>
          </p:nvSpPr>
          <p:spPr>
            <a:xfrm>
              <a:off x="2936252" y="1865633"/>
              <a:ext cx="6317908" cy="1200329"/>
            </a:xfrm>
            <a:prstGeom prst="roundRect">
              <a:avLst/>
            </a:prstGeom>
            <a:solidFill>
              <a:schemeClr val="bg1"/>
            </a:solidFill>
            <a:ln>
              <a:noFill/>
            </a:ln>
            <a:effectLst>
              <a:outerShdw blurRad="3175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4044807" y="1865633"/>
              <a:ext cx="4100803" cy="1200329"/>
            </a:xfrm>
            <a:prstGeom prst="rect">
              <a:avLst/>
            </a:prstGeom>
            <a:noFill/>
          </p:spPr>
          <p:txBody>
            <a:bodyPr wrap="none" rtlCol="0">
              <a:spAutoFit/>
            </a:bodyPr>
            <a:lstStyle/>
            <a:p>
              <a:pPr algn="ctr"/>
              <a:r>
                <a:rPr lang="en-US" altLang="zh-CN"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THANKS !</a:t>
              </a:r>
              <a:endParaRPr lang="zh-CN" altLang="en-US"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endParaRPr>
            </a:p>
          </p:txBody>
        </p:sp>
      </p:grpSp>
    </p:spTree>
    <p:extLst>
      <p:ext uri="{BB962C8B-B14F-4D97-AF65-F5344CB8AC3E}">
        <p14:creationId xmlns:p14="http://schemas.microsoft.com/office/powerpoint/2010/main" val="457664430"/>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000" fill="hold" nodeType="withEffect" p14:presetBounceEnd="5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8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8000">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0" grpId="0" animBg="1"/>
          <p:bldP spid="21" grpId="0" animBg="1"/>
          <p:bldP spid="14"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71" name="圆角矩形 70"/>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p:cNvSpPr txBox="1"/>
          <p:nvPr/>
        </p:nvSpPr>
        <p:spPr>
          <a:xfrm>
            <a:off x="9040865" y="260648"/>
            <a:ext cx="2380781"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演变阶段</a:t>
            </a:r>
          </a:p>
        </p:txBody>
      </p:sp>
      <p:pic>
        <p:nvPicPr>
          <p:cNvPr id="4" name="图片 3">
            <a:extLst>
              <a:ext uri="{FF2B5EF4-FFF2-40B4-BE49-F238E27FC236}">
                <a16:creationId xmlns:a16="http://schemas.microsoft.com/office/drawing/2014/main" id="{8D3EBD07-7390-477A-AD3B-5C761F587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83" y="1609240"/>
            <a:ext cx="8856984" cy="4338885"/>
          </a:xfrm>
          <a:prstGeom prst="rect">
            <a:avLst/>
          </a:prstGeom>
          <a:solidFill>
            <a:schemeClr val="bg1"/>
          </a:solidFill>
        </p:spPr>
      </p:pic>
      <p:sp>
        <p:nvSpPr>
          <p:cNvPr id="70" name="TextBox 87">
            <a:extLst>
              <a:ext uri="{FF2B5EF4-FFF2-40B4-BE49-F238E27FC236}">
                <a16:creationId xmlns:a16="http://schemas.microsoft.com/office/drawing/2014/main" id="{6909D189-40F4-42C5-BD45-657EDA340B20}"/>
              </a:ext>
            </a:extLst>
          </p:cNvPr>
          <p:cNvSpPr txBox="1"/>
          <p:nvPr/>
        </p:nvSpPr>
        <p:spPr>
          <a:xfrm>
            <a:off x="9335566" y="1700808"/>
            <a:ext cx="2378415" cy="4247317"/>
          </a:xfrm>
          <a:prstGeom prst="rect">
            <a:avLst/>
          </a:prstGeom>
          <a:noFill/>
        </p:spPr>
        <p:txBody>
          <a:bodyPr wrap="square" rtlCol="0">
            <a:spAutoFit/>
          </a:bodyPr>
          <a:lstStyle/>
          <a:p>
            <a:r>
              <a:rPr lang="zh-CN" altLang="en-US" dirty="0">
                <a:solidFill>
                  <a:schemeClr val="bg1"/>
                </a:solidFill>
                <a:latin typeface="+mn-ea"/>
              </a:rPr>
              <a:t>主要经历了四个阶段：</a:t>
            </a:r>
          </a:p>
          <a:p>
            <a:r>
              <a:rPr lang="en-US" altLang="zh-CN" dirty="0">
                <a:solidFill>
                  <a:schemeClr val="bg1"/>
                </a:solidFill>
                <a:latin typeface="+mn-ea"/>
              </a:rPr>
              <a:t>1.</a:t>
            </a:r>
            <a:r>
              <a:rPr lang="zh-CN" altLang="en-US" b="1" dirty="0">
                <a:solidFill>
                  <a:srgbClr val="FFC000"/>
                </a:solidFill>
                <a:latin typeface="+mn-ea"/>
              </a:rPr>
              <a:t>个人联合发起</a:t>
            </a:r>
            <a:r>
              <a:rPr lang="zh-CN" altLang="en-US" dirty="0">
                <a:solidFill>
                  <a:schemeClr val="bg1"/>
                </a:solidFill>
                <a:latin typeface="+mn-ea"/>
              </a:rPr>
              <a:t>：在</a:t>
            </a:r>
            <a:r>
              <a:rPr lang="en-US" altLang="zh-CN" dirty="0" err="1">
                <a:solidFill>
                  <a:schemeClr val="bg1"/>
                </a:solidFill>
                <a:latin typeface="+mn-ea"/>
              </a:rPr>
              <a:t>G.Booch</a:t>
            </a:r>
            <a:r>
              <a:rPr lang="zh-CN" altLang="en-US" dirty="0">
                <a:solidFill>
                  <a:schemeClr val="bg1"/>
                </a:solidFill>
                <a:latin typeface="+mn-ea"/>
              </a:rPr>
              <a:t>、</a:t>
            </a:r>
            <a:r>
              <a:rPr lang="en-US" altLang="zh-CN" dirty="0" err="1">
                <a:solidFill>
                  <a:schemeClr val="bg1"/>
                </a:solidFill>
                <a:latin typeface="+mn-ea"/>
              </a:rPr>
              <a:t>J.Rumbaugh</a:t>
            </a:r>
            <a:r>
              <a:rPr lang="zh-CN" altLang="en-US" dirty="0">
                <a:solidFill>
                  <a:schemeClr val="bg1"/>
                </a:solidFill>
                <a:latin typeface="+mn-ea"/>
              </a:rPr>
              <a:t>和</a:t>
            </a:r>
            <a:r>
              <a:rPr lang="en-US" altLang="zh-CN" dirty="0" err="1">
                <a:solidFill>
                  <a:schemeClr val="bg1"/>
                </a:solidFill>
                <a:latin typeface="+mn-ea"/>
              </a:rPr>
              <a:t>I.Jacobson</a:t>
            </a:r>
            <a:r>
              <a:rPr lang="zh-CN" altLang="en-US" dirty="0">
                <a:solidFill>
                  <a:schemeClr val="bg1"/>
                </a:solidFill>
                <a:latin typeface="+mn-ea"/>
              </a:rPr>
              <a:t>联合将其各自的方法结合形成</a:t>
            </a:r>
            <a:r>
              <a:rPr lang="en-US" altLang="zh-CN" dirty="0">
                <a:solidFill>
                  <a:schemeClr val="bg1"/>
                </a:solidFill>
                <a:latin typeface="+mn-ea"/>
              </a:rPr>
              <a:t>UML 0.9</a:t>
            </a:r>
            <a:r>
              <a:rPr lang="zh-CN" altLang="en-US" dirty="0">
                <a:solidFill>
                  <a:schemeClr val="bg1"/>
                </a:solidFill>
                <a:latin typeface="+mn-ea"/>
              </a:rPr>
              <a:t>版本</a:t>
            </a:r>
          </a:p>
          <a:p>
            <a:r>
              <a:rPr lang="en-US" altLang="zh-CN" dirty="0">
                <a:solidFill>
                  <a:schemeClr val="bg1"/>
                </a:solidFill>
                <a:latin typeface="+mn-ea"/>
              </a:rPr>
              <a:t>2.</a:t>
            </a:r>
            <a:r>
              <a:rPr lang="zh-CN" altLang="en-US" b="1" dirty="0">
                <a:solidFill>
                  <a:srgbClr val="FFC000"/>
                </a:solidFill>
                <a:latin typeface="+mn-ea"/>
              </a:rPr>
              <a:t>多家公司联合推动</a:t>
            </a:r>
            <a:r>
              <a:rPr lang="zh-CN" altLang="en-US" dirty="0">
                <a:solidFill>
                  <a:schemeClr val="bg1"/>
                </a:solidFill>
                <a:latin typeface="+mn-ea"/>
              </a:rPr>
              <a:t>：演变出</a:t>
            </a:r>
            <a:r>
              <a:rPr lang="en-US" altLang="zh-CN" dirty="0">
                <a:solidFill>
                  <a:schemeClr val="bg1"/>
                </a:solidFill>
                <a:latin typeface="+mn-ea"/>
              </a:rPr>
              <a:t>UML 1.0</a:t>
            </a:r>
            <a:r>
              <a:rPr lang="zh-CN" altLang="en-US" dirty="0">
                <a:solidFill>
                  <a:schemeClr val="bg1"/>
                </a:solidFill>
                <a:latin typeface="+mn-ea"/>
              </a:rPr>
              <a:t>和</a:t>
            </a:r>
            <a:r>
              <a:rPr lang="en-US" altLang="zh-CN" dirty="0">
                <a:solidFill>
                  <a:schemeClr val="bg1"/>
                </a:solidFill>
                <a:latin typeface="+mn-ea"/>
              </a:rPr>
              <a:t>UML 1.1</a:t>
            </a:r>
            <a:r>
              <a:rPr lang="zh-CN" altLang="en-US" dirty="0">
                <a:solidFill>
                  <a:schemeClr val="bg1"/>
                </a:solidFill>
                <a:latin typeface="+mn-ea"/>
              </a:rPr>
              <a:t>版本</a:t>
            </a:r>
          </a:p>
          <a:p>
            <a:r>
              <a:rPr lang="en-US" altLang="zh-CN" dirty="0">
                <a:solidFill>
                  <a:schemeClr val="bg1"/>
                </a:solidFill>
                <a:latin typeface="+mn-ea"/>
              </a:rPr>
              <a:t>3.</a:t>
            </a:r>
            <a:r>
              <a:rPr lang="zh-CN" altLang="en-US" b="1" dirty="0">
                <a:solidFill>
                  <a:srgbClr val="FFC000"/>
                </a:solidFill>
                <a:latin typeface="+mn-ea"/>
              </a:rPr>
              <a:t>对象管理组织</a:t>
            </a:r>
            <a:r>
              <a:rPr lang="en-US" altLang="zh-CN" b="1" dirty="0">
                <a:solidFill>
                  <a:srgbClr val="FFC000"/>
                </a:solidFill>
                <a:latin typeface="+mn-ea"/>
              </a:rPr>
              <a:t>OMG</a:t>
            </a:r>
            <a:r>
              <a:rPr lang="zh-CN" altLang="en-US" dirty="0">
                <a:solidFill>
                  <a:schemeClr val="bg1"/>
                </a:solidFill>
                <a:latin typeface="+mn-ea"/>
              </a:rPr>
              <a:t>采纳：修订改进推出</a:t>
            </a:r>
            <a:r>
              <a:rPr lang="en-US" altLang="zh-CN" dirty="0">
                <a:solidFill>
                  <a:schemeClr val="bg1"/>
                </a:solidFill>
                <a:latin typeface="+mn-ea"/>
              </a:rPr>
              <a:t>UML 1.2 1.3 1.4</a:t>
            </a:r>
            <a:r>
              <a:rPr lang="zh-CN" altLang="en-US" dirty="0">
                <a:solidFill>
                  <a:schemeClr val="bg1"/>
                </a:solidFill>
                <a:latin typeface="+mn-ea"/>
              </a:rPr>
              <a:t>版本</a:t>
            </a:r>
          </a:p>
          <a:p>
            <a:r>
              <a:rPr lang="en-US" altLang="zh-CN" dirty="0">
                <a:solidFill>
                  <a:schemeClr val="bg1"/>
                </a:solidFill>
                <a:latin typeface="+mn-ea"/>
              </a:rPr>
              <a:t>4.</a:t>
            </a:r>
            <a:r>
              <a:rPr lang="zh-CN" altLang="en-US" dirty="0">
                <a:solidFill>
                  <a:schemeClr val="bg1"/>
                </a:solidFill>
                <a:latin typeface="+mn-ea"/>
              </a:rPr>
              <a:t>进行一次重大修订，推出</a:t>
            </a:r>
            <a:r>
              <a:rPr lang="en-US" altLang="zh-CN" dirty="0">
                <a:solidFill>
                  <a:schemeClr val="bg1"/>
                </a:solidFill>
                <a:latin typeface="+mn-ea"/>
              </a:rPr>
              <a:t>UML2.0</a:t>
            </a:r>
            <a:r>
              <a:rPr lang="zh-CN" altLang="en-US" dirty="0">
                <a:solidFill>
                  <a:schemeClr val="bg1"/>
                </a:solidFill>
                <a:latin typeface="+mn-ea"/>
              </a:rPr>
              <a:t>，并提交到</a:t>
            </a:r>
            <a:r>
              <a:rPr lang="en-US" altLang="zh-CN" b="1" dirty="0">
                <a:solidFill>
                  <a:srgbClr val="FFC000"/>
                </a:solidFill>
                <a:latin typeface="+mn-ea"/>
              </a:rPr>
              <a:t>ISO</a:t>
            </a:r>
            <a:r>
              <a:rPr lang="zh-CN" altLang="en-US" b="1" dirty="0">
                <a:solidFill>
                  <a:srgbClr val="FFC000"/>
                </a:solidFill>
                <a:latin typeface="+mn-ea"/>
              </a:rPr>
              <a:t>提案</a:t>
            </a:r>
          </a:p>
        </p:txBody>
      </p:sp>
    </p:spTree>
    <p:extLst>
      <p:ext uri="{BB962C8B-B14F-4D97-AF65-F5344CB8AC3E}">
        <p14:creationId xmlns:p14="http://schemas.microsoft.com/office/powerpoint/2010/main" val="41940645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3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300"/>
                                        <p:tgtEl>
                                          <p:spTgt spid="72"/>
                                        </p:tgtEl>
                                      </p:cBhvr>
                                    </p:animEffect>
                                  </p:childTnLst>
                                </p:cTn>
                              </p:par>
                              <p:par>
                                <p:cTn id="11" presetID="2" presetClass="entr" presetSubtype="2" fill="hold" grpId="0" nodeType="withEffect">
                                  <p:stCondLst>
                                    <p:cond delay="4000"/>
                                  </p:stCondLst>
                                  <p:childTnLst>
                                    <p:set>
                                      <p:cBhvr>
                                        <p:cTn id="12" dur="1" fill="hold">
                                          <p:stCondLst>
                                            <p:cond delay="0"/>
                                          </p:stCondLst>
                                        </p:cTn>
                                        <p:tgtEl>
                                          <p:spTgt spid="70"/>
                                        </p:tgtEl>
                                        <p:attrNameLst>
                                          <p:attrName>style.visibility</p:attrName>
                                        </p:attrNameLst>
                                      </p:cBhvr>
                                      <p:to>
                                        <p:strVal val="visible"/>
                                      </p:to>
                                    </p:set>
                                    <p:anim calcmode="lin" valueType="num">
                                      <p:cBhvr additive="base">
                                        <p:cTn id="13" dur="500" fill="hold"/>
                                        <p:tgtEl>
                                          <p:spTgt spid="70"/>
                                        </p:tgtEl>
                                        <p:attrNameLst>
                                          <p:attrName>ppt_x</p:attrName>
                                        </p:attrNameLst>
                                      </p:cBhvr>
                                      <p:tavLst>
                                        <p:tav tm="0">
                                          <p:val>
                                            <p:strVal val="1+#ppt_w/2"/>
                                          </p:val>
                                        </p:tav>
                                        <p:tav tm="100000">
                                          <p:val>
                                            <p:strVal val="#ppt_x"/>
                                          </p:val>
                                        </p:tav>
                                      </p:tavLst>
                                    </p:anim>
                                    <p:anim calcmode="lin" valueType="num">
                                      <p:cBhvr additive="base">
                                        <p:cTn id="14"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43" name="矩形 42"/>
          <p:cNvSpPr/>
          <p:nvPr/>
        </p:nvSpPr>
        <p:spPr>
          <a:xfrm>
            <a:off x="550590" y="1329690"/>
            <a:ext cx="3877985" cy="397660"/>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细黑" pitchFamily="2" charset="-122"/>
                <a:ea typeface="华文细黑" pitchFamily="2" charset="-122"/>
                <a:cs typeface="华文黑体" pitchFamily="2" charset="-122"/>
              </a:rPr>
              <a:t>  </a:t>
            </a:r>
            <a:r>
              <a:rPr lang="en-US" altLang="zh-CN" sz="2800" dirty="0">
                <a:latin typeface="华文细黑" pitchFamily="2" charset="-122"/>
                <a:ea typeface="华文细黑" pitchFamily="2" charset="-122"/>
                <a:cs typeface="华文黑体" pitchFamily="2" charset="-122"/>
              </a:rPr>
              <a:t>UML 1.0</a:t>
            </a:r>
            <a:endParaRPr lang="zh-CN" altLang="en-US" sz="2800" dirty="0">
              <a:latin typeface="华文细黑" pitchFamily="2" charset="-122"/>
              <a:ea typeface="华文细黑" pitchFamily="2" charset="-122"/>
              <a:cs typeface="华文黑体" pitchFamily="2" charset="-122"/>
            </a:endParaRPr>
          </a:p>
        </p:txBody>
      </p:sp>
      <p:sp>
        <p:nvSpPr>
          <p:cNvPr id="44" name="矩形 43"/>
          <p:cNvSpPr/>
          <p:nvPr/>
        </p:nvSpPr>
        <p:spPr>
          <a:xfrm>
            <a:off x="550590" y="2111990"/>
            <a:ext cx="4032448" cy="3416320"/>
          </a:xfrm>
          <a:prstGeom prst="rect">
            <a:avLst/>
          </a:prstGeom>
        </p:spPr>
        <p:txBody>
          <a:bodyPr wrap="square">
            <a:spAutoFit/>
          </a:bodyPr>
          <a:lstStyle/>
          <a:p>
            <a:r>
              <a:rPr lang="en-US" altLang="zh-CN" sz="2000" dirty="0">
                <a:solidFill>
                  <a:schemeClr val="bg1"/>
                </a:solidFill>
                <a:latin typeface="微软雅黑 Light" panose="020B0502040204020203" pitchFamily="34" charset="-122"/>
                <a:ea typeface="微软雅黑 Light" panose="020B0502040204020203" pitchFamily="34" charset="-122"/>
              </a:rPr>
              <a:t>UML 1.X</a:t>
            </a:r>
            <a:r>
              <a:rPr lang="zh-CN" altLang="en-US" sz="2000" dirty="0">
                <a:solidFill>
                  <a:schemeClr val="bg1"/>
                </a:solidFill>
                <a:latin typeface="微软雅黑 Light" panose="020B0502040204020203" pitchFamily="34" charset="-122"/>
                <a:ea typeface="微软雅黑 Light" panose="020B0502040204020203" pitchFamily="34" charset="-122"/>
              </a:rPr>
              <a:t>模型图：</a:t>
            </a:r>
            <a:r>
              <a:rPr lang="en-US" altLang="zh-CN" sz="2000" dirty="0">
                <a:solidFill>
                  <a:schemeClr val="bg1"/>
                </a:solidFill>
                <a:latin typeface="微软雅黑 Light" panose="020B0502040204020203" pitchFamily="34" charset="-122"/>
                <a:ea typeface="微软雅黑 Light" panose="020B0502040204020203" pitchFamily="34" charset="-122"/>
              </a:rPr>
              <a:t>9</a:t>
            </a:r>
            <a:r>
              <a:rPr lang="zh-CN" altLang="en-US" sz="2000" dirty="0">
                <a:solidFill>
                  <a:schemeClr val="bg1"/>
                </a:solidFill>
                <a:latin typeface="微软雅黑 Light" panose="020B0502040204020203" pitchFamily="34" charset="-122"/>
                <a:ea typeface="微软雅黑 Light" panose="020B0502040204020203" pitchFamily="34" charset="-122"/>
              </a:rPr>
              <a:t>种</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r>
              <a:rPr lang="zh-CN" altLang="en-US" sz="2000" dirty="0">
                <a:solidFill>
                  <a:schemeClr val="bg1"/>
                </a:solidFill>
                <a:latin typeface="微软雅黑 Light" panose="020B0502040204020203" pitchFamily="34" charset="-122"/>
                <a:ea typeface="微软雅黑 Light" panose="020B0502040204020203" pitchFamily="34" charset="-122"/>
              </a:rPr>
              <a:t>类图：</a:t>
            </a:r>
            <a:r>
              <a:rPr lang="en-US" altLang="zh-CN" sz="2000" dirty="0">
                <a:solidFill>
                  <a:schemeClr val="bg1"/>
                </a:solidFill>
                <a:latin typeface="微软雅黑 Light" panose="020B0502040204020203" pitchFamily="34" charset="-122"/>
                <a:ea typeface="微软雅黑 Light" panose="020B0502040204020203" pitchFamily="34" charset="-122"/>
              </a:rPr>
              <a:t>Class Diagram</a:t>
            </a:r>
          </a:p>
          <a:p>
            <a:r>
              <a:rPr lang="zh-CN" altLang="en-US" sz="2000" dirty="0">
                <a:solidFill>
                  <a:schemeClr val="bg1"/>
                </a:solidFill>
                <a:latin typeface="微软雅黑 Light" panose="020B0502040204020203" pitchFamily="34" charset="-122"/>
                <a:ea typeface="微软雅黑 Light" panose="020B0502040204020203" pitchFamily="34" charset="-122"/>
              </a:rPr>
              <a:t>对象图：</a:t>
            </a:r>
            <a:r>
              <a:rPr lang="en-US" altLang="zh-CN" sz="2000" dirty="0">
                <a:solidFill>
                  <a:schemeClr val="bg1"/>
                </a:solidFill>
                <a:latin typeface="微软雅黑 Light" panose="020B0502040204020203" pitchFamily="34" charset="-122"/>
                <a:ea typeface="微软雅黑 Light" panose="020B0502040204020203" pitchFamily="34" charset="-122"/>
              </a:rPr>
              <a:t>Object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构件图： </a:t>
            </a:r>
            <a:r>
              <a:rPr lang="en-US" altLang="zh-CN" sz="2000" dirty="0">
                <a:solidFill>
                  <a:schemeClr val="bg1"/>
                </a:solidFill>
                <a:latin typeface="微软雅黑 Light" panose="020B0502040204020203" pitchFamily="34" charset="-122"/>
                <a:ea typeface="微软雅黑 Light" panose="020B0502040204020203" pitchFamily="34" charset="-122"/>
              </a:rPr>
              <a:t>Component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部署图： </a:t>
            </a:r>
            <a:r>
              <a:rPr lang="en-US" altLang="zh-CN" sz="2000" dirty="0">
                <a:solidFill>
                  <a:schemeClr val="bg1"/>
                </a:solidFill>
                <a:latin typeface="微软雅黑 Light" panose="020B0502040204020203" pitchFamily="34" charset="-122"/>
                <a:ea typeface="微软雅黑 Light" panose="020B0502040204020203" pitchFamily="34" charset="-122"/>
              </a:rPr>
              <a:t>Deployment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用例图：</a:t>
            </a:r>
            <a:r>
              <a:rPr lang="en-US" altLang="zh-CN" sz="2000" dirty="0">
                <a:solidFill>
                  <a:schemeClr val="bg1"/>
                </a:solidFill>
                <a:latin typeface="微软雅黑 Light" panose="020B0502040204020203" pitchFamily="34" charset="-122"/>
                <a:ea typeface="微软雅黑 Light" panose="020B0502040204020203" pitchFamily="34" charset="-122"/>
              </a:rPr>
              <a:t>Use Case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活动图： </a:t>
            </a:r>
            <a:r>
              <a:rPr lang="en-US" altLang="zh-CN" sz="2000" dirty="0">
                <a:solidFill>
                  <a:schemeClr val="bg1"/>
                </a:solidFill>
                <a:latin typeface="微软雅黑 Light" panose="020B0502040204020203" pitchFamily="34" charset="-122"/>
                <a:ea typeface="微软雅黑 Light" panose="020B0502040204020203" pitchFamily="34" charset="-122"/>
              </a:rPr>
              <a:t>Activity Diagram</a:t>
            </a:r>
          </a:p>
          <a:p>
            <a:r>
              <a:rPr lang="zh-CN" altLang="en-US" sz="2000" dirty="0">
                <a:solidFill>
                  <a:schemeClr val="bg1"/>
                </a:solidFill>
                <a:latin typeface="微软雅黑 Light" panose="020B0502040204020203" pitchFamily="34" charset="-122"/>
                <a:ea typeface="微软雅黑 Light" panose="020B0502040204020203" pitchFamily="34" charset="-122"/>
              </a:rPr>
              <a:t>状态图： </a:t>
            </a:r>
            <a:r>
              <a:rPr lang="en-US" altLang="zh-CN" sz="2000" dirty="0" err="1">
                <a:solidFill>
                  <a:schemeClr val="bg1"/>
                </a:solidFill>
                <a:latin typeface="微软雅黑 Light" panose="020B0502040204020203" pitchFamily="34" charset="-122"/>
                <a:ea typeface="微软雅黑 Light" panose="020B0502040204020203" pitchFamily="34" charset="-122"/>
              </a:rPr>
              <a:t>Statechart</a:t>
            </a:r>
            <a:r>
              <a:rPr lang="en-US" altLang="zh-CN" sz="2000" dirty="0">
                <a:solidFill>
                  <a:schemeClr val="bg1"/>
                </a:solidFill>
                <a:latin typeface="微软雅黑 Light" panose="020B0502040204020203" pitchFamily="34" charset="-122"/>
                <a:ea typeface="微软雅黑 Light" panose="020B0502040204020203" pitchFamily="34" charset="-122"/>
              </a:rPr>
              <a: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顺序图： </a:t>
            </a:r>
            <a:r>
              <a:rPr lang="en-US" altLang="zh-CN" sz="2000" dirty="0">
                <a:solidFill>
                  <a:schemeClr val="bg1"/>
                </a:solidFill>
                <a:latin typeface="微软雅黑 Light" panose="020B0502040204020203" pitchFamily="34" charset="-122"/>
                <a:ea typeface="微软雅黑 Light" panose="020B0502040204020203" pitchFamily="34" charset="-122"/>
              </a:rPr>
              <a:t>Sequence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协作图： </a:t>
            </a:r>
            <a:r>
              <a:rPr lang="en-US" altLang="zh-CN" sz="2000" dirty="0">
                <a:solidFill>
                  <a:schemeClr val="bg1"/>
                </a:solidFill>
                <a:latin typeface="微软雅黑 Light" panose="020B0502040204020203" pitchFamily="34" charset="-122"/>
                <a:ea typeface="微软雅黑 Light" panose="020B0502040204020203" pitchFamily="34" charset="-122"/>
              </a:rPr>
              <a:t>Collaboration Diagram</a:t>
            </a:r>
          </a:p>
          <a:p>
            <a:endParaRPr lang="zh-CN" altLang="en-US" sz="1600" dirty="0"/>
          </a:p>
        </p:txBody>
      </p:sp>
      <p:sp>
        <p:nvSpPr>
          <p:cNvPr id="45" name="矩形 44"/>
          <p:cNvSpPr/>
          <p:nvPr/>
        </p:nvSpPr>
        <p:spPr>
          <a:xfrm>
            <a:off x="6599262" y="1329690"/>
            <a:ext cx="3877985" cy="397660"/>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细黑" pitchFamily="2" charset="-122"/>
                <a:ea typeface="华文细黑" pitchFamily="2" charset="-122"/>
                <a:cs typeface="华文黑体" pitchFamily="2" charset="-122"/>
              </a:rPr>
              <a:t>  </a:t>
            </a:r>
            <a:r>
              <a:rPr lang="en-US" altLang="zh-CN" sz="2800" dirty="0">
                <a:latin typeface="华文细黑" pitchFamily="2" charset="-122"/>
                <a:ea typeface="华文细黑" pitchFamily="2" charset="-122"/>
                <a:cs typeface="华文黑体" pitchFamily="2" charset="-122"/>
              </a:rPr>
              <a:t>UML 2.0</a:t>
            </a:r>
            <a:endParaRPr lang="zh-CN" altLang="en-US" sz="2800" dirty="0">
              <a:latin typeface="华文细黑" pitchFamily="2" charset="-122"/>
              <a:ea typeface="华文细黑" pitchFamily="2" charset="-122"/>
              <a:cs typeface="华文黑体" pitchFamily="2" charset="-122"/>
            </a:endParaRPr>
          </a:p>
        </p:txBody>
      </p:sp>
      <p:sp>
        <p:nvSpPr>
          <p:cNvPr id="46" name="矩形 45"/>
          <p:cNvSpPr/>
          <p:nvPr/>
        </p:nvSpPr>
        <p:spPr>
          <a:xfrm>
            <a:off x="6610468" y="1860288"/>
            <a:ext cx="3877985" cy="4339650"/>
          </a:xfrm>
          <a:prstGeom prst="rect">
            <a:avLst/>
          </a:prstGeom>
        </p:spPr>
        <p:txBody>
          <a:bodyPr wrap="square">
            <a:spAutoFit/>
          </a:bodyPr>
          <a:lstStyle/>
          <a:p>
            <a:r>
              <a:rPr lang="en-US" altLang="zh-CN" sz="2000" dirty="0">
                <a:solidFill>
                  <a:schemeClr val="bg1"/>
                </a:solidFill>
                <a:latin typeface="微软雅黑 Light" panose="020B0502040204020203" pitchFamily="34" charset="-122"/>
                <a:ea typeface="微软雅黑 Light" panose="020B0502040204020203" pitchFamily="34" charset="-122"/>
              </a:rPr>
              <a:t>UML 2.X</a:t>
            </a:r>
            <a:r>
              <a:rPr lang="zh-CN" altLang="en-US" sz="2000" dirty="0">
                <a:solidFill>
                  <a:schemeClr val="bg1"/>
                </a:solidFill>
                <a:latin typeface="微软雅黑 Light" panose="020B0502040204020203" pitchFamily="34" charset="-122"/>
                <a:ea typeface="微软雅黑 Light" panose="020B0502040204020203" pitchFamily="34" charset="-122"/>
              </a:rPr>
              <a:t>模型图：</a:t>
            </a:r>
            <a:r>
              <a:rPr lang="en-US" altLang="zh-CN" sz="2000" dirty="0">
                <a:solidFill>
                  <a:schemeClr val="bg1"/>
                </a:solidFill>
                <a:latin typeface="微软雅黑 Light" panose="020B0502040204020203" pitchFamily="34" charset="-122"/>
                <a:ea typeface="微软雅黑 Light" panose="020B0502040204020203" pitchFamily="34" charset="-122"/>
              </a:rPr>
              <a:t>13</a:t>
            </a:r>
            <a:r>
              <a:rPr lang="zh-CN" altLang="en-US" sz="2000" dirty="0">
                <a:solidFill>
                  <a:schemeClr val="bg1"/>
                </a:solidFill>
                <a:latin typeface="微软雅黑 Light" panose="020B0502040204020203" pitchFamily="34" charset="-122"/>
                <a:ea typeface="微软雅黑 Light" panose="020B0502040204020203" pitchFamily="34" charset="-122"/>
              </a:rPr>
              <a:t>种</a:t>
            </a:r>
          </a:p>
          <a:p>
            <a:r>
              <a:rPr lang="zh-CN" altLang="en-US" sz="2000" dirty="0">
                <a:solidFill>
                  <a:schemeClr val="bg1"/>
                </a:solidFill>
                <a:latin typeface="微软雅黑 Light" panose="020B0502040204020203" pitchFamily="34" charset="-122"/>
                <a:ea typeface="微软雅黑 Light" panose="020B0502040204020203" pitchFamily="34" charset="-122"/>
              </a:rPr>
              <a:t>类图：</a:t>
            </a:r>
            <a:r>
              <a:rPr lang="en-US" altLang="zh-CN" sz="2000" dirty="0">
                <a:solidFill>
                  <a:schemeClr val="bg1"/>
                </a:solidFill>
                <a:latin typeface="微软雅黑 Light" panose="020B0502040204020203" pitchFamily="34" charset="-122"/>
                <a:ea typeface="微软雅黑 Light" panose="020B0502040204020203" pitchFamily="34" charset="-122"/>
              </a:rPr>
              <a:t>Class Diagram</a:t>
            </a:r>
          </a:p>
          <a:p>
            <a:r>
              <a:rPr lang="zh-CN" altLang="en-US" sz="2000" dirty="0">
                <a:solidFill>
                  <a:schemeClr val="bg1"/>
                </a:solidFill>
                <a:latin typeface="微软雅黑 Light" panose="020B0502040204020203" pitchFamily="34" charset="-122"/>
                <a:ea typeface="微软雅黑 Light" panose="020B0502040204020203" pitchFamily="34" charset="-122"/>
              </a:rPr>
              <a:t>对象图：</a:t>
            </a:r>
            <a:r>
              <a:rPr lang="en-US" altLang="zh-CN" sz="2000" dirty="0">
                <a:solidFill>
                  <a:schemeClr val="bg1"/>
                </a:solidFill>
                <a:latin typeface="微软雅黑 Light" panose="020B0502040204020203" pitchFamily="34" charset="-122"/>
                <a:ea typeface="微软雅黑 Light" panose="020B0502040204020203" pitchFamily="34" charset="-122"/>
              </a:rPr>
              <a:t>Object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构件图： </a:t>
            </a:r>
            <a:r>
              <a:rPr lang="en-US" altLang="zh-CN" sz="2000" dirty="0">
                <a:solidFill>
                  <a:schemeClr val="bg1"/>
                </a:solidFill>
                <a:latin typeface="微软雅黑 Light" panose="020B0502040204020203" pitchFamily="34" charset="-122"/>
                <a:ea typeface="微软雅黑 Light" panose="020B0502040204020203" pitchFamily="34" charset="-122"/>
              </a:rPr>
              <a:t>Component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部署图： </a:t>
            </a:r>
            <a:r>
              <a:rPr lang="en-US" altLang="zh-CN" sz="2000" dirty="0">
                <a:solidFill>
                  <a:schemeClr val="bg1"/>
                </a:solidFill>
                <a:latin typeface="微软雅黑 Light" panose="020B0502040204020203" pitchFamily="34" charset="-122"/>
                <a:ea typeface="微软雅黑 Light" panose="020B0502040204020203" pitchFamily="34" charset="-122"/>
              </a:rPr>
              <a:t>Deployment Diagram</a:t>
            </a:r>
          </a:p>
          <a:p>
            <a:r>
              <a:rPr lang="zh-CN" altLang="en-US" sz="2000" dirty="0">
                <a:solidFill>
                  <a:schemeClr val="bg1"/>
                </a:solidFill>
                <a:latin typeface="微软雅黑 Light" panose="020B0502040204020203" pitchFamily="34" charset="-122"/>
                <a:ea typeface="微软雅黑 Light" panose="020B0502040204020203" pitchFamily="34" charset="-122"/>
              </a:rPr>
              <a:t>包图： </a:t>
            </a:r>
            <a:r>
              <a:rPr lang="en-US" altLang="zh-CN" sz="2000" dirty="0">
                <a:solidFill>
                  <a:schemeClr val="bg1"/>
                </a:solidFill>
                <a:latin typeface="微软雅黑 Light" panose="020B0502040204020203" pitchFamily="34" charset="-122"/>
                <a:ea typeface="微软雅黑 Light" panose="020B0502040204020203" pitchFamily="34" charset="-122"/>
              </a:rPr>
              <a:t>Package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复合结构图：</a:t>
            </a:r>
            <a:r>
              <a:rPr lang="en-US" altLang="zh-CN" sz="2000" dirty="0">
                <a:solidFill>
                  <a:schemeClr val="bg1"/>
                </a:solidFill>
                <a:latin typeface="微软雅黑 Light" panose="020B0502040204020203" pitchFamily="34" charset="-122"/>
                <a:ea typeface="微软雅黑 Light" panose="020B0502040204020203" pitchFamily="34" charset="-122"/>
              </a:rPr>
              <a:t>Composite Structure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用例图：</a:t>
            </a:r>
            <a:r>
              <a:rPr lang="en-US" altLang="zh-CN" sz="2000" dirty="0">
                <a:solidFill>
                  <a:schemeClr val="bg1"/>
                </a:solidFill>
                <a:latin typeface="微软雅黑 Light" panose="020B0502040204020203" pitchFamily="34" charset="-122"/>
                <a:ea typeface="微软雅黑 Light" panose="020B0502040204020203" pitchFamily="34" charset="-122"/>
              </a:rPr>
              <a:t>Use Case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状态</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机</a:t>
            </a:r>
            <a:r>
              <a:rPr lang="en-US" altLang="zh-CN" sz="2000" dirty="0">
                <a:solidFill>
                  <a:schemeClr val="bg1"/>
                </a:solidFill>
                <a:latin typeface="微软雅黑 Light" panose="020B0502040204020203" pitchFamily="34" charset="-122"/>
                <a:ea typeface="微软雅黑 Light" panose="020B0502040204020203" pitchFamily="34" charset="-122"/>
              </a:rPr>
              <a:t>)</a:t>
            </a:r>
            <a:r>
              <a:rPr lang="zh-CN" altLang="en-US" sz="2000" dirty="0">
                <a:solidFill>
                  <a:schemeClr val="bg1"/>
                </a:solidFill>
                <a:latin typeface="微软雅黑 Light" panose="020B0502040204020203" pitchFamily="34" charset="-122"/>
                <a:ea typeface="微软雅黑 Light" panose="020B0502040204020203" pitchFamily="34" charset="-122"/>
              </a:rPr>
              <a:t>图： </a:t>
            </a:r>
            <a:r>
              <a:rPr lang="en-US" altLang="zh-CN" sz="2000" dirty="0">
                <a:solidFill>
                  <a:schemeClr val="bg1"/>
                </a:solidFill>
                <a:latin typeface="微软雅黑 Light" panose="020B0502040204020203" pitchFamily="34" charset="-122"/>
                <a:ea typeface="微软雅黑 Light" panose="020B0502040204020203" pitchFamily="34" charset="-122"/>
              </a:rPr>
              <a:t>State Machine Diagram</a:t>
            </a:r>
          </a:p>
          <a:p>
            <a:r>
              <a:rPr lang="zh-CN" altLang="en-US" sz="2000" dirty="0">
                <a:solidFill>
                  <a:schemeClr val="bg1"/>
                </a:solidFill>
                <a:latin typeface="微软雅黑 Light" panose="020B0502040204020203" pitchFamily="34" charset="-122"/>
                <a:ea typeface="微软雅黑 Light" panose="020B0502040204020203" pitchFamily="34" charset="-122"/>
              </a:rPr>
              <a:t>活动图： </a:t>
            </a:r>
            <a:r>
              <a:rPr lang="en-US" altLang="zh-CN" sz="2000" dirty="0">
                <a:solidFill>
                  <a:schemeClr val="bg1"/>
                </a:solidFill>
                <a:latin typeface="微软雅黑 Light" panose="020B0502040204020203" pitchFamily="34" charset="-122"/>
                <a:ea typeface="微软雅黑 Light" panose="020B0502040204020203" pitchFamily="34" charset="-122"/>
              </a:rPr>
              <a:t>Activity Diagram</a:t>
            </a:r>
          </a:p>
          <a:p>
            <a:r>
              <a:rPr lang="zh-CN" altLang="en-US" sz="2000" dirty="0">
                <a:solidFill>
                  <a:schemeClr val="bg1"/>
                </a:solidFill>
                <a:latin typeface="微软雅黑 Light" panose="020B0502040204020203" pitchFamily="34" charset="-122"/>
                <a:ea typeface="微软雅黑 Light" panose="020B0502040204020203" pitchFamily="34" charset="-122"/>
              </a:rPr>
              <a:t>交互图：</a:t>
            </a:r>
            <a:r>
              <a:rPr lang="en-US" altLang="zh-CN" sz="2000" dirty="0">
                <a:solidFill>
                  <a:schemeClr val="bg1"/>
                </a:solidFill>
                <a:latin typeface="微软雅黑 Light" panose="020B0502040204020203" pitchFamily="34" charset="-122"/>
                <a:ea typeface="微软雅黑 Light" panose="020B0502040204020203" pitchFamily="34" charset="-122"/>
              </a:rPr>
              <a:t>Interaction Diagram</a:t>
            </a:r>
          </a:p>
          <a:p>
            <a:endParaRPr lang="zh-CN" altLang="en-US" sz="1600" dirty="0"/>
          </a:p>
        </p:txBody>
      </p:sp>
      <p:sp>
        <p:nvSpPr>
          <p:cNvPr id="23" name="圆角矩形 2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9465919" y="260648"/>
            <a:ext cx="153067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 2.0</a:t>
            </a:r>
            <a:endParaRPr lang="zh-CN" altLang="en-US" sz="2800" dirty="0"/>
          </a:p>
        </p:txBody>
      </p:sp>
    </p:spTree>
    <p:extLst>
      <p:ext uri="{BB962C8B-B14F-4D97-AF65-F5344CB8AC3E}">
        <p14:creationId xmlns:p14="http://schemas.microsoft.com/office/powerpoint/2010/main" val="288807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300"/>
                                        <p:tgtEl>
                                          <p:spTgt spid="25"/>
                                        </p:tgtEl>
                                      </p:cBhvr>
                                    </p:animEffect>
                                  </p:childTnLst>
                                </p:cTn>
                              </p:par>
                              <p:par>
                                <p:cTn id="11" presetID="14" presetClass="entr" presetSubtype="10" fill="hold" grpId="0" nodeType="withEffect">
                                  <p:stCondLst>
                                    <p:cond delay="3000"/>
                                  </p:stCondLst>
                                  <p:childTnLst>
                                    <p:set>
                                      <p:cBhvr>
                                        <p:cTn id="12" dur="1" fill="hold">
                                          <p:stCondLst>
                                            <p:cond delay="0"/>
                                          </p:stCondLst>
                                        </p:cTn>
                                        <p:tgtEl>
                                          <p:spTgt spid="43"/>
                                        </p:tgtEl>
                                        <p:attrNameLst>
                                          <p:attrName>style.visibility</p:attrName>
                                        </p:attrNameLst>
                                      </p:cBhvr>
                                      <p:to>
                                        <p:strVal val="visible"/>
                                      </p:to>
                                    </p:set>
                                    <p:animEffect transition="in" filter="randombar(horizontal)">
                                      <p:cBhvr>
                                        <p:cTn id="13" dur="500"/>
                                        <p:tgtEl>
                                          <p:spTgt spid="43"/>
                                        </p:tgtEl>
                                      </p:cBhvr>
                                    </p:animEffect>
                                  </p:childTnLst>
                                </p:cTn>
                              </p:par>
                              <p:par>
                                <p:cTn id="14" presetID="14" presetClass="entr" presetSubtype="10" fill="hold" grpId="0" nodeType="withEffect">
                                  <p:stCondLst>
                                    <p:cond delay="3000"/>
                                  </p:stCondLst>
                                  <p:childTnLst>
                                    <p:set>
                                      <p:cBhvr>
                                        <p:cTn id="15" dur="1" fill="hold">
                                          <p:stCondLst>
                                            <p:cond delay="0"/>
                                          </p:stCondLst>
                                        </p:cTn>
                                        <p:tgtEl>
                                          <p:spTgt spid="44"/>
                                        </p:tgtEl>
                                        <p:attrNameLst>
                                          <p:attrName>style.visibility</p:attrName>
                                        </p:attrNameLst>
                                      </p:cBhvr>
                                      <p:to>
                                        <p:strVal val="visible"/>
                                      </p:to>
                                    </p:set>
                                    <p:animEffect transition="in" filter="randombar(horizontal)">
                                      <p:cBhvr>
                                        <p:cTn id="16" dur="500"/>
                                        <p:tgtEl>
                                          <p:spTgt spid="44"/>
                                        </p:tgtEl>
                                      </p:cBhvr>
                                    </p:animEffect>
                                  </p:childTnLst>
                                </p:cTn>
                              </p:par>
                              <p:par>
                                <p:cTn id="17" presetID="14" presetClass="entr" presetSubtype="10" fill="hold" grpId="0" nodeType="withEffect">
                                  <p:stCondLst>
                                    <p:cond delay="4000"/>
                                  </p:stCondLst>
                                  <p:childTnLst>
                                    <p:set>
                                      <p:cBhvr>
                                        <p:cTn id="18" dur="1" fill="hold">
                                          <p:stCondLst>
                                            <p:cond delay="0"/>
                                          </p:stCondLst>
                                        </p:cTn>
                                        <p:tgtEl>
                                          <p:spTgt spid="45"/>
                                        </p:tgtEl>
                                        <p:attrNameLst>
                                          <p:attrName>style.visibility</p:attrName>
                                        </p:attrNameLst>
                                      </p:cBhvr>
                                      <p:to>
                                        <p:strVal val="visible"/>
                                      </p:to>
                                    </p:set>
                                    <p:animEffect transition="in" filter="randombar(horizontal)">
                                      <p:cBhvr>
                                        <p:cTn id="19" dur="500"/>
                                        <p:tgtEl>
                                          <p:spTgt spid="45"/>
                                        </p:tgtEl>
                                      </p:cBhvr>
                                    </p:animEffect>
                                  </p:childTnLst>
                                </p:cTn>
                              </p:par>
                              <p:par>
                                <p:cTn id="20" presetID="14" presetClass="entr" presetSubtype="10" fill="hold" grpId="0" nodeType="withEffect">
                                  <p:stCondLst>
                                    <p:cond delay="4000"/>
                                  </p:stCondLst>
                                  <p:childTnLst>
                                    <p:set>
                                      <p:cBhvr>
                                        <p:cTn id="21" dur="1" fill="hold">
                                          <p:stCondLst>
                                            <p:cond delay="0"/>
                                          </p:stCondLst>
                                        </p:cTn>
                                        <p:tgtEl>
                                          <p:spTgt spid="46"/>
                                        </p:tgtEl>
                                        <p:attrNameLst>
                                          <p:attrName>style.visibility</p:attrName>
                                        </p:attrNameLst>
                                      </p:cBhvr>
                                      <p:to>
                                        <p:strVal val="visible"/>
                                      </p:to>
                                    </p:set>
                                    <p:animEffect transition="in" filter="randombar(horizontal)">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p:bldP spid="23"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1" name="TextBox 20"/>
          <p:cNvSpPr txBox="1"/>
          <p:nvPr/>
        </p:nvSpPr>
        <p:spPr>
          <a:xfrm>
            <a:off x="1918742" y="2828835"/>
            <a:ext cx="7200800" cy="2215991"/>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pPr>
            <a:r>
              <a:rPr lang="en-US" altLang="zh-CN" sz="2400" kern="0" dirty="0">
                <a:solidFill>
                  <a:schemeClr val="bg1"/>
                </a:solidFill>
                <a:latin typeface="微软雅黑 Light" panose="020B0502040204020203" pitchFamily="34" charset="-122"/>
                <a:ea typeface="微软雅黑 Light" panose="020B0502040204020203" pitchFamily="34" charset="-122"/>
              </a:rPr>
              <a:t>1.UML2.0</a:t>
            </a:r>
            <a:r>
              <a:rPr lang="zh-CN" altLang="en-US" sz="2400" kern="0" dirty="0">
                <a:solidFill>
                  <a:schemeClr val="bg1"/>
                </a:solidFill>
                <a:latin typeface="微软雅黑 Light" panose="020B0502040204020203" pitchFamily="34" charset="-122"/>
                <a:ea typeface="微软雅黑 Light" panose="020B0502040204020203" pitchFamily="34" charset="-122"/>
              </a:rPr>
              <a:t>中用例图、构件图、顺序图、活动图有明显的改进。</a:t>
            </a:r>
            <a:endParaRPr lang="en-US" altLang="zh-CN" sz="2400" kern="0" dirty="0">
              <a:solidFill>
                <a:schemeClr val="bg1"/>
              </a:solidFill>
              <a:latin typeface="微软雅黑 Light" panose="020B0502040204020203" pitchFamily="34" charset="-122"/>
              <a:ea typeface="微软雅黑 Light" panose="020B0502040204020203" pitchFamily="34" charset="-122"/>
            </a:endParaRPr>
          </a:p>
          <a:p>
            <a:pPr algn="ctr" fontAlgn="base">
              <a:spcBef>
                <a:spcPct val="0"/>
              </a:spcBef>
              <a:spcAft>
                <a:spcPct val="0"/>
              </a:spcAft>
              <a:buFont typeface="Arial" panose="020B0604020202020204" pitchFamily="34" charset="0"/>
              <a:buNone/>
            </a:pPr>
            <a:endParaRPr lang="en-US" altLang="zh-CN" sz="2400" kern="0" dirty="0">
              <a:solidFill>
                <a:schemeClr val="bg1"/>
              </a:solidFill>
              <a:latin typeface="微软雅黑 Light" panose="020B0502040204020203" pitchFamily="34" charset="-122"/>
              <a:ea typeface="微软雅黑 Light" panose="020B0502040204020203" pitchFamily="34" charset="-122"/>
            </a:endParaRPr>
          </a:p>
          <a:p>
            <a:pPr algn="ctr" fontAlgn="base">
              <a:spcBef>
                <a:spcPct val="0"/>
              </a:spcBef>
              <a:spcAft>
                <a:spcPct val="0"/>
              </a:spcAft>
              <a:buFont typeface="Arial" panose="020B0604020202020204" pitchFamily="34" charset="0"/>
              <a:buNone/>
            </a:pPr>
            <a:r>
              <a:rPr lang="en-US" altLang="zh-CN" sz="2400" kern="0" dirty="0">
                <a:solidFill>
                  <a:schemeClr val="bg1"/>
                </a:solidFill>
                <a:latin typeface="微软雅黑 Light" panose="020B0502040204020203" pitchFamily="34" charset="-122"/>
                <a:ea typeface="微软雅黑 Light" panose="020B0502040204020203" pitchFamily="34" charset="-122"/>
              </a:rPr>
              <a:t>2.UML2.0</a:t>
            </a:r>
            <a:r>
              <a:rPr lang="zh-CN" altLang="en-US" sz="2400" kern="0" dirty="0">
                <a:solidFill>
                  <a:schemeClr val="bg1"/>
                </a:solidFill>
                <a:latin typeface="微软雅黑 Light" panose="020B0502040204020203" pitchFamily="34" charset="-122"/>
                <a:ea typeface="微软雅黑 Light" panose="020B0502040204020203" pitchFamily="34" charset="-122"/>
              </a:rPr>
              <a:t>新增了“包图”、“组织结构图”、“交互概览图”、“时间图”</a:t>
            </a:r>
          </a:p>
          <a:p>
            <a:endParaRPr lang="zh-CN" altLang="en-US" dirty="0">
              <a:solidFill>
                <a:schemeClr val="bg1"/>
              </a:solidFill>
              <a:latin typeface="+mn-ea"/>
              <a:cs typeface="华文黑体" pitchFamily="2" charset="-122"/>
            </a:endParaRPr>
          </a:p>
        </p:txBody>
      </p:sp>
      <p:sp>
        <p:nvSpPr>
          <p:cNvPr id="30" name="圆角矩形 2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9465920" y="260648"/>
            <a:ext cx="153067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 </a:t>
            </a:r>
            <a:r>
              <a:rPr lang="en-US" altLang="zh-CN" sz="2800" dirty="0"/>
              <a:t>2.0</a:t>
            </a:r>
            <a:endParaRPr lang="zh-CN" altLang="en-US" sz="2800" dirty="0"/>
          </a:p>
        </p:txBody>
      </p:sp>
      <p:sp>
        <p:nvSpPr>
          <p:cNvPr id="7" name="矩形 6">
            <a:extLst>
              <a:ext uri="{FF2B5EF4-FFF2-40B4-BE49-F238E27FC236}">
                <a16:creationId xmlns:a16="http://schemas.microsoft.com/office/drawing/2014/main" id="{55843595-B2F9-466D-B4B1-89F241EC13C5}"/>
              </a:ext>
            </a:extLst>
          </p:cNvPr>
          <p:cNvSpPr/>
          <p:nvPr/>
        </p:nvSpPr>
        <p:spPr>
          <a:xfrm>
            <a:off x="3142878" y="1340768"/>
            <a:ext cx="4896544" cy="648072"/>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bg1"/>
                </a:solidFill>
                <a:latin typeface="+mn-ea"/>
              </a:rPr>
              <a:t>  </a:t>
            </a:r>
            <a:r>
              <a:rPr lang="en-US" altLang="zh-CN" sz="2800" b="1" dirty="0">
                <a:solidFill>
                  <a:schemeClr val="bg1"/>
                </a:solidFill>
                <a:latin typeface="华文黑体" panose="02010600030101010101" charset="-122"/>
                <a:ea typeface="华文黑体" panose="02010600030101010101" charset="-122"/>
                <a:cs typeface="华文黑体" panose="02010600030101010101" charset="-122"/>
              </a:rPr>
              <a:t>UML 1.X</a:t>
            </a:r>
            <a:r>
              <a:rPr lang="zh-CN" altLang="en-US" sz="2800" b="1" dirty="0">
                <a:solidFill>
                  <a:schemeClr val="bg1"/>
                </a:solidFill>
                <a:latin typeface="华文黑体" panose="02010600030101010101" charset="-122"/>
                <a:ea typeface="华文黑体" panose="02010600030101010101" charset="-122"/>
                <a:cs typeface="华文黑体" panose="02010600030101010101" charset="-122"/>
              </a:rPr>
              <a:t>与</a:t>
            </a:r>
            <a:r>
              <a:rPr lang="en-US" altLang="zh-CN" sz="2800" b="1" dirty="0">
                <a:solidFill>
                  <a:schemeClr val="bg1"/>
                </a:solidFill>
                <a:latin typeface="华文黑体" panose="02010600030101010101" charset="-122"/>
                <a:ea typeface="华文黑体" panose="02010600030101010101" charset="-122"/>
                <a:cs typeface="华文黑体" panose="02010600030101010101" charset="-122"/>
              </a:rPr>
              <a:t>UML 2.0</a:t>
            </a:r>
            <a:r>
              <a:rPr lang="zh-CN" altLang="en-US" sz="2800" b="1" dirty="0">
                <a:solidFill>
                  <a:schemeClr val="bg1"/>
                </a:solidFill>
                <a:latin typeface="华文黑体" panose="02010600030101010101" charset="-122"/>
                <a:ea typeface="华文黑体" panose="02010600030101010101" charset="-122"/>
                <a:cs typeface="华文黑体" panose="02010600030101010101" charset="-122"/>
              </a:rPr>
              <a:t>的区别</a:t>
            </a:r>
            <a:endParaRPr lang="en-US" altLang="zh-CN" sz="2800" b="1" dirty="0">
              <a:solidFill>
                <a:schemeClr val="bg1"/>
              </a:solidFill>
              <a:latin typeface="华文黑体" panose="02010600030101010101" charset="-122"/>
              <a:ea typeface="华文黑体" panose="02010600030101010101" charset="-122"/>
              <a:cs typeface="华文黑体" panose="02010600030101010101" charset="-122"/>
            </a:endParaRPr>
          </a:p>
        </p:txBody>
      </p:sp>
    </p:spTree>
    <p:extLst>
      <p:ext uri="{BB962C8B-B14F-4D97-AF65-F5344CB8AC3E}">
        <p14:creationId xmlns:p14="http://schemas.microsoft.com/office/powerpoint/2010/main" val="139866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14" presetClass="entr" presetSubtype="10" fill="hold" grpId="0" nodeType="withEffect">
                                  <p:stCondLst>
                                    <p:cond delay="30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33"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10" name="圆角矩形 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399939" y="260648"/>
            <a:ext cx="16626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UML</a:t>
            </a:r>
            <a:r>
              <a:rPr lang="zh-CN" altLang="en-US" sz="2800" dirty="0"/>
              <a:t>工具</a:t>
            </a:r>
          </a:p>
        </p:txBody>
      </p:sp>
      <p:sp>
        <p:nvSpPr>
          <p:cNvPr id="12" name="TextBox 8">
            <a:extLst>
              <a:ext uri="{FF2B5EF4-FFF2-40B4-BE49-F238E27FC236}">
                <a16:creationId xmlns:a16="http://schemas.microsoft.com/office/drawing/2014/main" id="{D3B650EA-2981-4B43-924B-009D03272325}"/>
              </a:ext>
            </a:extLst>
          </p:cNvPr>
          <p:cNvSpPr txBox="1"/>
          <p:nvPr/>
        </p:nvSpPr>
        <p:spPr>
          <a:xfrm>
            <a:off x="731201" y="1196752"/>
            <a:ext cx="10728009" cy="6063198"/>
          </a:xfrm>
          <a:prstGeom prst="rect">
            <a:avLst/>
          </a:prstGeom>
          <a:noFill/>
        </p:spPr>
        <p:txBody>
          <a:bodyPr wrap="square" rtlCol="0">
            <a:spAutoFit/>
          </a:bodyPr>
          <a:lstStyle/>
          <a:p>
            <a:r>
              <a:rPr lang="en-US" altLang="zh-CN" sz="3600" b="1" dirty="0">
                <a:solidFill>
                  <a:schemeClr val="bg1"/>
                </a:solidFill>
              </a:rPr>
              <a:t>Rational Rose</a:t>
            </a:r>
            <a:br>
              <a:rPr lang="en-US" altLang="zh-CN" sz="2800" dirty="0"/>
            </a:br>
            <a:r>
              <a:rPr lang="en-US" altLang="zh-CN" sz="2400" dirty="0">
                <a:solidFill>
                  <a:schemeClr val="bg1"/>
                </a:solidFill>
              </a:rPr>
              <a:t>Rational Rose</a:t>
            </a:r>
            <a:r>
              <a:rPr lang="zh-CN" altLang="en-US" sz="2400" dirty="0">
                <a:solidFill>
                  <a:schemeClr val="bg1"/>
                </a:solidFill>
              </a:rPr>
              <a:t>是</a:t>
            </a:r>
            <a:r>
              <a:rPr lang="en-US" altLang="zh-CN" sz="2400" dirty="0">
                <a:solidFill>
                  <a:schemeClr val="bg1"/>
                </a:solidFill>
              </a:rPr>
              <a:t>Rational</a:t>
            </a:r>
            <a:r>
              <a:rPr lang="zh-CN" altLang="en-US" sz="2400" dirty="0">
                <a:solidFill>
                  <a:schemeClr val="bg1"/>
                </a:solidFill>
              </a:rPr>
              <a:t>公司出品的一种面向对象的统一建模语言的可视化建模工具。用于可视化建模和公司级水平软件应用的组件构造。它包括了</a:t>
            </a:r>
            <a:r>
              <a:rPr lang="zh-CN" altLang="en-US" sz="2400" b="1" dirty="0">
                <a:solidFill>
                  <a:srgbClr val="FFC000"/>
                </a:solidFill>
              </a:rPr>
              <a:t>统一建模语言（</a:t>
            </a:r>
            <a:r>
              <a:rPr lang="en-US" altLang="zh-CN" sz="2400" b="1" dirty="0">
                <a:solidFill>
                  <a:srgbClr val="FFC000"/>
                </a:solidFill>
              </a:rPr>
              <a:t>UML</a:t>
            </a:r>
            <a:r>
              <a:rPr lang="zh-CN" altLang="en-US" sz="2400" b="1" dirty="0">
                <a:solidFill>
                  <a:srgbClr val="FFC000"/>
                </a:solidFill>
              </a:rPr>
              <a:t>），</a:t>
            </a:r>
            <a:r>
              <a:rPr lang="en-US" altLang="zh-CN" sz="2400" b="1" dirty="0">
                <a:solidFill>
                  <a:srgbClr val="FFC000"/>
                </a:solidFill>
              </a:rPr>
              <a:t>OOSE</a:t>
            </a:r>
            <a:r>
              <a:rPr lang="zh-CN" altLang="en-US" sz="2400" b="1" dirty="0">
                <a:solidFill>
                  <a:srgbClr val="FFC000"/>
                </a:solidFill>
              </a:rPr>
              <a:t>，以及</a:t>
            </a:r>
            <a:r>
              <a:rPr lang="en-US" altLang="zh-CN" sz="2400" b="1" dirty="0">
                <a:solidFill>
                  <a:srgbClr val="FFC000"/>
                </a:solidFill>
              </a:rPr>
              <a:t>OMT</a:t>
            </a:r>
            <a:r>
              <a:rPr lang="zh-CN" altLang="en-US" sz="2400" dirty="0">
                <a:solidFill>
                  <a:schemeClr val="bg1"/>
                </a:solidFill>
              </a:rPr>
              <a:t>。其中统一建模语言（</a:t>
            </a:r>
            <a:r>
              <a:rPr lang="en-US" altLang="zh-CN" sz="2400" dirty="0">
                <a:solidFill>
                  <a:schemeClr val="bg1"/>
                </a:solidFill>
              </a:rPr>
              <a:t>UML</a:t>
            </a:r>
            <a:r>
              <a:rPr lang="zh-CN" altLang="en-US" sz="2400" dirty="0">
                <a:solidFill>
                  <a:schemeClr val="bg1"/>
                </a:solidFill>
              </a:rPr>
              <a:t>）由</a:t>
            </a:r>
            <a:r>
              <a:rPr lang="en-US" altLang="zh-CN" sz="2400" dirty="0">
                <a:solidFill>
                  <a:schemeClr val="bg1"/>
                </a:solidFill>
              </a:rPr>
              <a:t>Rational</a:t>
            </a:r>
            <a:r>
              <a:rPr lang="zh-CN" altLang="en-US" sz="2400" dirty="0">
                <a:solidFill>
                  <a:schemeClr val="bg1"/>
                </a:solidFill>
              </a:rPr>
              <a:t>公司</a:t>
            </a:r>
            <a:r>
              <a:rPr lang="en-US" altLang="zh-CN" sz="2400" dirty="0">
                <a:solidFill>
                  <a:schemeClr val="bg1"/>
                </a:solidFill>
              </a:rPr>
              <a:t>3</a:t>
            </a:r>
            <a:r>
              <a:rPr lang="zh-CN" altLang="en-US" sz="2400" dirty="0">
                <a:solidFill>
                  <a:schemeClr val="bg1"/>
                </a:solidFill>
              </a:rPr>
              <a:t>位世界级面向对象技术专家</a:t>
            </a:r>
            <a:r>
              <a:rPr lang="en-US" altLang="zh-CN" sz="2400" dirty="0">
                <a:solidFill>
                  <a:schemeClr val="bg1"/>
                </a:solidFill>
              </a:rPr>
              <a:t>Grady </a:t>
            </a:r>
            <a:r>
              <a:rPr lang="en-US" altLang="zh-CN" sz="2400" dirty="0" err="1">
                <a:solidFill>
                  <a:schemeClr val="bg1"/>
                </a:solidFill>
              </a:rPr>
              <a:t>Booch</a:t>
            </a:r>
            <a:r>
              <a:rPr lang="zh-CN" altLang="en-US" sz="2400" dirty="0">
                <a:solidFill>
                  <a:schemeClr val="bg1"/>
                </a:solidFill>
              </a:rPr>
              <a:t>、</a:t>
            </a:r>
            <a:r>
              <a:rPr lang="en-US" altLang="zh-CN" sz="2400" dirty="0">
                <a:solidFill>
                  <a:schemeClr val="bg1"/>
                </a:solidFill>
              </a:rPr>
              <a:t>Ivar Jacobson</a:t>
            </a:r>
            <a:r>
              <a:rPr lang="zh-CN" altLang="en-US" sz="2400" dirty="0">
                <a:solidFill>
                  <a:schemeClr val="bg1"/>
                </a:solidFill>
              </a:rPr>
              <a:t>、和</a:t>
            </a:r>
            <a:r>
              <a:rPr lang="en-US" altLang="zh-CN" sz="2400" dirty="0">
                <a:solidFill>
                  <a:schemeClr val="bg1"/>
                </a:solidFill>
              </a:rPr>
              <a:t>Jim Rumbaugh</a:t>
            </a:r>
            <a:r>
              <a:rPr lang="zh-CN" altLang="en-US" sz="2400" dirty="0">
                <a:solidFill>
                  <a:schemeClr val="bg1"/>
                </a:solidFill>
              </a:rPr>
              <a:t>通过对早期面向对象研究和设计方法的进一步扩展而得来的，它为</a:t>
            </a:r>
            <a:r>
              <a:rPr lang="zh-CN" altLang="en-US" sz="2400" b="1" dirty="0">
                <a:solidFill>
                  <a:srgbClr val="FFC000"/>
                </a:solidFill>
              </a:rPr>
              <a:t>可视化建模软件</a:t>
            </a:r>
            <a:r>
              <a:rPr lang="zh-CN" altLang="en-US" sz="2400" dirty="0">
                <a:solidFill>
                  <a:schemeClr val="bg1"/>
                </a:solidFill>
              </a:rPr>
              <a:t>奠定了坚实的理论基础。</a:t>
            </a:r>
            <a:endParaRPr lang="en-US" altLang="zh-CN" sz="2400" dirty="0">
              <a:solidFill>
                <a:schemeClr val="bg1"/>
              </a:solidFill>
            </a:endParaRPr>
          </a:p>
          <a:p>
            <a:br>
              <a:rPr lang="zh-CN" altLang="en-US" sz="2400" dirty="0">
                <a:solidFill>
                  <a:schemeClr val="bg1"/>
                </a:solidFill>
              </a:rPr>
            </a:br>
            <a:r>
              <a:rPr lang="en-US" altLang="zh-CN" sz="2400" dirty="0">
                <a:solidFill>
                  <a:schemeClr val="bg1"/>
                </a:solidFill>
              </a:rPr>
              <a:t>Rational Rose </a:t>
            </a:r>
            <a:r>
              <a:rPr lang="zh-CN" altLang="en-US" sz="2400" dirty="0">
                <a:solidFill>
                  <a:schemeClr val="bg1"/>
                </a:solidFill>
              </a:rPr>
              <a:t>是一个</a:t>
            </a:r>
            <a:r>
              <a:rPr lang="zh-CN" altLang="en-US" sz="2400" b="1" dirty="0">
                <a:solidFill>
                  <a:srgbClr val="FFC000"/>
                </a:solidFill>
              </a:rPr>
              <a:t>完全的、具有能满足所有建模环境</a:t>
            </a:r>
            <a:r>
              <a:rPr lang="zh-CN" altLang="en-US" sz="2400" dirty="0">
                <a:solidFill>
                  <a:schemeClr val="bg1"/>
                </a:solidFill>
              </a:rPr>
              <a:t>（</a:t>
            </a:r>
            <a:r>
              <a:rPr lang="en-US" altLang="zh-CN" sz="2400" dirty="0">
                <a:solidFill>
                  <a:schemeClr val="bg1"/>
                </a:solidFill>
              </a:rPr>
              <a:t>Web</a:t>
            </a:r>
            <a:r>
              <a:rPr lang="zh-CN" altLang="en-US" sz="2400" dirty="0">
                <a:solidFill>
                  <a:schemeClr val="bg1"/>
                </a:solidFill>
              </a:rPr>
              <a:t>开发，数据建模，</a:t>
            </a:r>
            <a:r>
              <a:rPr lang="en-US" altLang="zh-CN" sz="2400" dirty="0">
                <a:solidFill>
                  <a:schemeClr val="bg1"/>
                </a:solidFill>
              </a:rPr>
              <a:t>Visual Studio</a:t>
            </a:r>
            <a:r>
              <a:rPr lang="zh-CN" altLang="en-US" sz="2400" dirty="0">
                <a:solidFill>
                  <a:schemeClr val="bg1"/>
                </a:solidFill>
              </a:rPr>
              <a:t>和 </a:t>
            </a:r>
            <a:r>
              <a:rPr lang="en-US" altLang="zh-CN" sz="2400" dirty="0">
                <a:solidFill>
                  <a:schemeClr val="bg1"/>
                </a:solidFill>
              </a:rPr>
              <a:t>C++ </a:t>
            </a:r>
            <a:r>
              <a:rPr lang="zh-CN" altLang="en-US" sz="2400" dirty="0">
                <a:solidFill>
                  <a:schemeClr val="bg1"/>
                </a:solidFill>
              </a:rPr>
              <a:t>）灵活性需求的一套解决方案。</a:t>
            </a:r>
            <a:r>
              <a:rPr lang="en-US" altLang="zh-CN" sz="2400" dirty="0">
                <a:solidFill>
                  <a:schemeClr val="bg1"/>
                </a:solidFill>
              </a:rPr>
              <a:t>Rose </a:t>
            </a:r>
            <a:r>
              <a:rPr lang="zh-CN" altLang="en-US" sz="2400" dirty="0">
                <a:solidFill>
                  <a:schemeClr val="bg1"/>
                </a:solidFill>
              </a:rPr>
              <a:t>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br>
              <a:rPr lang="zh-CN" altLang="en-US" sz="2400" dirty="0">
                <a:solidFill>
                  <a:schemeClr val="bg1"/>
                </a:solidFill>
              </a:rPr>
            </a:br>
            <a:br>
              <a:rPr lang="zh-CN" altLang="en-US" sz="2000" dirty="0">
                <a:solidFill>
                  <a:schemeClr val="bg1"/>
                </a:solidFill>
              </a:rPr>
            </a:br>
            <a:endParaRPr lang="zh-CN" altLang="en-US" sz="2000" dirty="0">
              <a:solidFill>
                <a:schemeClr val="bg1"/>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s1938Mw9kkyV2XgRVpibQw"/>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1887</TotalTime>
  <Words>3364</Words>
  <Application>Microsoft Office PowerPoint</Application>
  <PresentationFormat>自定义</PresentationFormat>
  <Paragraphs>416</Paragraphs>
  <Slides>50</Slides>
  <Notes>39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50</vt:i4>
      </vt:variant>
    </vt:vector>
  </HeadingPairs>
  <TitlesOfParts>
    <vt:vector size="60" baseType="lpstr">
      <vt:lpstr>华文黑体</vt:lpstr>
      <vt:lpstr>微软雅黑 Light</vt:lpstr>
      <vt:lpstr>Calibri</vt:lpstr>
      <vt:lpstr>HelveticaNeueLT Pro 35 Th</vt:lpstr>
      <vt:lpstr>Gill Sans MT Pro Light</vt:lpstr>
      <vt:lpstr>宋体</vt:lpstr>
      <vt:lpstr>Arial</vt:lpstr>
      <vt:lpstr>Arial Unicode MS</vt:lpstr>
      <vt:lpstr>华文细黑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一川梅子 黄时雨</cp:lastModifiedBy>
  <cp:revision>142</cp:revision>
  <dcterms:created xsi:type="dcterms:W3CDTF">2014-05-13T11:59:11Z</dcterms:created>
  <dcterms:modified xsi:type="dcterms:W3CDTF">2018-12-28T15:11:16Z</dcterms:modified>
</cp:coreProperties>
</file>